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304" r:id="rId4"/>
    <p:sldId id="260" r:id="rId5"/>
    <p:sldId id="261" r:id="rId6"/>
    <p:sldId id="262" r:id="rId7"/>
    <p:sldId id="258" r:id="rId8"/>
    <p:sldId id="259" r:id="rId9"/>
    <p:sldId id="270" r:id="rId10"/>
    <p:sldId id="271" r:id="rId11"/>
    <p:sldId id="296" r:id="rId12"/>
    <p:sldId id="339" r:id="rId13"/>
    <p:sldId id="332" r:id="rId14"/>
    <p:sldId id="334" r:id="rId15"/>
    <p:sldId id="330" r:id="rId16"/>
    <p:sldId id="333" r:id="rId17"/>
    <p:sldId id="335" r:id="rId18"/>
    <p:sldId id="336" r:id="rId19"/>
    <p:sldId id="337" r:id="rId20"/>
    <p:sldId id="338" r:id="rId21"/>
    <p:sldId id="340" r:id="rId22"/>
    <p:sldId id="264" r:id="rId23"/>
    <p:sldId id="265" r:id="rId24"/>
    <p:sldId id="266" r:id="rId25"/>
    <p:sldId id="267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311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2" r:id="rId45"/>
    <p:sldId id="341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03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2B894D-5B38-45E1-980F-8E0A7B95890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F6EF66CE-9F9E-45E4-BA02-D98684CB8079}">
      <dgm:prSet phldrT="[Text]"/>
      <dgm:spPr/>
      <dgm:t>
        <a:bodyPr/>
        <a:lstStyle/>
        <a:p>
          <a:pPr>
            <a:buNone/>
          </a:pPr>
          <a:r>
            <a:rPr lang="en-IN" dirty="0"/>
            <a:t>1</a:t>
          </a:r>
          <a:r>
            <a:rPr lang="en-IN" baseline="30000" dirty="0"/>
            <a:t>st</a:t>
          </a:r>
          <a:r>
            <a:rPr lang="en-IN" dirty="0"/>
            <a:t> Assessment- within 24 hours or next day and at the time of discharge. </a:t>
          </a:r>
        </a:p>
      </dgm:t>
    </dgm:pt>
    <dgm:pt modelId="{E1A337C5-0FE2-4734-830F-E5FEA602DA0B}" type="parTrans" cxnId="{4E45C9C6-E470-4D90-AB86-B0A829071D96}">
      <dgm:prSet/>
      <dgm:spPr/>
      <dgm:t>
        <a:bodyPr/>
        <a:lstStyle/>
        <a:p>
          <a:endParaRPr lang="en-IN"/>
        </a:p>
      </dgm:t>
    </dgm:pt>
    <dgm:pt modelId="{88575385-1568-4706-972C-1D8A2BB8365E}" type="sibTrans" cxnId="{4E45C9C6-E470-4D90-AB86-B0A829071D96}">
      <dgm:prSet/>
      <dgm:spPr/>
      <dgm:t>
        <a:bodyPr/>
        <a:lstStyle/>
        <a:p>
          <a:endParaRPr lang="en-IN"/>
        </a:p>
      </dgm:t>
    </dgm:pt>
    <dgm:pt modelId="{02678B15-D478-4EAA-AA22-E6D10B444D52}">
      <dgm:prSet phldrT="[Text]"/>
      <dgm:spPr/>
      <dgm:t>
        <a:bodyPr/>
        <a:lstStyle/>
        <a:p>
          <a:r>
            <a:rPr lang="en-IN" dirty="0"/>
            <a:t>2</a:t>
          </a:r>
          <a:r>
            <a:rPr lang="en-IN" baseline="30000" dirty="0"/>
            <a:t>nd</a:t>
          </a:r>
          <a:r>
            <a:rPr lang="en-IN" dirty="0"/>
            <a:t> Assessment- Within 2 weeks of age </a:t>
          </a:r>
        </a:p>
      </dgm:t>
    </dgm:pt>
    <dgm:pt modelId="{38C7F065-B38C-41BB-80FF-89F3346D05F7}" type="parTrans" cxnId="{B35FAC5B-AA30-4F8E-B719-F9C6A5A5B8D4}">
      <dgm:prSet/>
      <dgm:spPr/>
      <dgm:t>
        <a:bodyPr/>
        <a:lstStyle/>
        <a:p>
          <a:endParaRPr lang="en-IN"/>
        </a:p>
      </dgm:t>
    </dgm:pt>
    <dgm:pt modelId="{F1E1A470-0F97-4EC6-AB87-433C2A0A87BC}" type="sibTrans" cxnId="{B35FAC5B-AA30-4F8E-B719-F9C6A5A5B8D4}">
      <dgm:prSet/>
      <dgm:spPr/>
      <dgm:t>
        <a:bodyPr/>
        <a:lstStyle/>
        <a:p>
          <a:endParaRPr lang="en-IN"/>
        </a:p>
      </dgm:t>
    </dgm:pt>
    <dgm:pt modelId="{61AF39F0-7856-4F07-809C-D54CA9E8965A}">
      <dgm:prSet phldrT="[Text]"/>
      <dgm:spPr/>
      <dgm:t>
        <a:bodyPr/>
        <a:lstStyle/>
        <a:p>
          <a:r>
            <a:rPr lang="en-IN" dirty="0"/>
            <a:t>3</a:t>
          </a:r>
          <a:r>
            <a:rPr lang="en-IN" baseline="30000" dirty="0"/>
            <a:t>rd</a:t>
          </a:r>
          <a:r>
            <a:rPr lang="en-IN" dirty="0"/>
            <a:t> Assessment- Within 4-6 weeks of age of baby </a:t>
          </a:r>
        </a:p>
      </dgm:t>
    </dgm:pt>
    <dgm:pt modelId="{A3D07F5D-3ADD-432C-B869-BAB8F8B320C3}" type="parTrans" cxnId="{A1B6088B-29D3-4886-AECA-02A1638CBD98}">
      <dgm:prSet/>
      <dgm:spPr/>
      <dgm:t>
        <a:bodyPr/>
        <a:lstStyle/>
        <a:p>
          <a:endParaRPr lang="en-IN"/>
        </a:p>
      </dgm:t>
    </dgm:pt>
    <dgm:pt modelId="{99CB30A3-2431-4486-B1A4-D9A96C9A403E}" type="sibTrans" cxnId="{A1B6088B-29D3-4886-AECA-02A1638CBD98}">
      <dgm:prSet/>
      <dgm:spPr/>
      <dgm:t>
        <a:bodyPr/>
        <a:lstStyle/>
        <a:p>
          <a:endParaRPr lang="en-IN"/>
        </a:p>
      </dgm:t>
    </dgm:pt>
    <dgm:pt modelId="{2B20905D-A26A-49EE-8228-AE1CAD8B850B}" type="pres">
      <dgm:prSet presAssocID="{5F2B894D-5B38-45E1-980F-8E0A7B95890E}" presName="Name0" presStyleCnt="0">
        <dgm:presLayoutVars>
          <dgm:dir/>
          <dgm:animLvl val="lvl"/>
          <dgm:resizeHandles val="exact"/>
        </dgm:presLayoutVars>
      </dgm:prSet>
      <dgm:spPr/>
    </dgm:pt>
    <dgm:pt modelId="{10599796-6913-4C9B-9C27-16B9F84E2EE9}" type="pres">
      <dgm:prSet presAssocID="{F6EF66CE-9F9E-45E4-BA02-D98684CB8079}" presName="linNode" presStyleCnt="0"/>
      <dgm:spPr/>
    </dgm:pt>
    <dgm:pt modelId="{B374FE17-B29C-4536-915A-C5F5A6BA0C37}" type="pres">
      <dgm:prSet presAssocID="{F6EF66CE-9F9E-45E4-BA02-D98684CB8079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384B6315-529D-4C58-A65C-F1B4AE64F6C6}" type="pres">
      <dgm:prSet presAssocID="{88575385-1568-4706-972C-1D8A2BB8365E}" presName="sp" presStyleCnt="0"/>
      <dgm:spPr/>
    </dgm:pt>
    <dgm:pt modelId="{3683FC5D-5F82-452E-B7D1-0D86B711FF54}" type="pres">
      <dgm:prSet presAssocID="{02678B15-D478-4EAA-AA22-E6D10B444D52}" presName="linNode" presStyleCnt="0"/>
      <dgm:spPr/>
    </dgm:pt>
    <dgm:pt modelId="{10761D92-F889-474F-A04C-DD165EAD3E05}" type="pres">
      <dgm:prSet presAssocID="{02678B15-D478-4EAA-AA22-E6D10B444D52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C2E56E8-D873-4C71-83DD-38CFE4060E37}" type="pres">
      <dgm:prSet presAssocID="{F1E1A470-0F97-4EC6-AB87-433C2A0A87BC}" presName="sp" presStyleCnt="0"/>
      <dgm:spPr/>
    </dgm:pt>
    <dgm:pt modelId="{D99CC564-8B49-4745-90DD-4F12E718FD8D}" type="pres">
      <dgm:prSet presAssocID="{61AF39F0-7856-4F07-809C-D54CA9E8965A}" presName="linNode" presStyleCnt="0"/>
      <dgm:spPr/>
    </dgm:pt>
    <dgm:pt modelId="{C0B9D2DD-AB91-4733-B711-2DE7F6BA7369}" type="pres">
      <dgm:prSet presAssocID="{61AF39F0-7856-4F07-809C-D54CA9E8965A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1AFEA736-F8E3-46FB-8FDD-52500B1340A3}" type="presOf" srcId="{61AF39F0-7856-4F07-809C-D54CA9E8965A}" destId="{C0B9D2DD-AB91-4733-B711-2DE7F6BA7369}" srcOrd="0" destOrd="0" presId="urn:microsoft.com/office/officeart/2005/8/layout/vList5"/>
    <dgm:cxn modelId="{B35FAC5B-AA30-4F8E-B719-F9C6A5A5B8D4}" srcId="{5F2B894D-5B38-45E1-980F-8E0A7B95890E}" destId="{02678B15-D478-4EAA-AA22-E6D10B444D52}" srcOrd="1" destOrd="0" parTransId="{38C7F065-B38C-41BB-80FF-89F3346D05F7}" sibTransId="{F1E1A470-0F97-4EC6-AB87-433C2A0A87BC}"/>
    <dgm:cxn modelId="{6D49E579-6671-46C1-A17E-9B86AE20E255}" type="presOf" srcId="{F6EF66CE-9F9E-45E4-BA02-D98684CB8079}" destId="{B374FE17-B29C-4536-915A-C5F5A6BA0C37}" srcOrd="0" destOrd="0" presId="urn:microsoft.com/office/officeart/2005/8/layout/vList5"/>
    <dgm:cxn modelId="{A1B6088B-29D3-4886-AECA-02A1638CBD98}" srcId="{5F2B894D-5B38-45E1-980F-8E0A7B95890E}" destId="{61AF39F0-7856-4F07-809C-D54CA9E8965A}" srcOrd="2" destOrd="0" parTransId="{A3D07F5D-3ADD-432C-B869-BAB8F8B320C3}" sibTransId="{99CB30A3-2431-4486-B1A4-D9A96C9A403E}"/>
    <dgm:cxn modelId="{4E45C9C6-E470-4D90-AB86-B0A829071D96}" srcId="{5F2B894D-5B38-45E1-980F-8E0A7B95890E}" destId="{F6EF66CE-9F9E-45E4-BA02-D98684CB8079}" srcOrd="0" destOrd="0" parTransId="{E1A337C5-0FE2-4734-830F-E5FEA602DA0B}" sibTransId="{88575385-1568-4706-972C-1D8A2BB8365E}"/>
    <dgm:cxn modelId="{AB4812D4-E7DB-4C50-8335-1384D17B80E8}" type="presOf" srcId="{02678B15-D478-4EAA-AA22-E6D10B444D52}" destId="{10761D92-F889-474F-A04C-DD165EAD3E05}" srcOrd="0" destOrd="0" presId="urn:microsoft.com/office/officeart/2005/8/layout/vList5"/>
    <dgm:cxn modelId="{8BD09DF5-CC11-42EE-9668-18EEFC73A1E1}" type="presOf" srcId="{5F2B894D-5B38-45E1-980F-8E0A7B95890E}" destId="{2B20905D-A26A-49EE-8228-AE1CAD8B850B}" srcOrd="0" destOrd="0" presId="urn:microsoft.com/office/officeart/2005/8/layout/vList5"/>
    <dgm:cxn modelId="{A51BD50B-BFBB-447E-AE53-D3C25F9518E9}" type="presParOf" srcId="{2B20905D-A26A-49EE-8228-AE1CAD8B850B}" destId="{10599796-6913-4C9B-9C27-16B9F84E2EE9}" srcOrd="0" destOrd="0" presId="urn:microsoft.com/office/officeart/2005/8/layout/vList5"/>
    <dgm:cxn modelId="{36436575-2106-4F47-864A-02512B3C7414}" type="presParOf" srcId="{10599796-6913-4C9B-9C27-16B9F84E2EE9}" destId="{B374FE17-B29C-4536-915A-C5F5A6BA0C37}" srcOrd="0" destOrd="0" presId="urn:microsoft.com/office/officeart/2005/8/layout/vList5"/>
    <dgm:cxn modelId="{708D2183-FE96-4535-BEFD-6D0E4CDCB797}" type="presParOf" srcId="{2B20905D-A26A-49EE-8228-AE1CAD8B850B}" destId="{384B6315-529D-4C58-A65C-F1B4AE64F6C6}" srcOrd="1" destOrd="0" presId="urn:microsoft.com/office/officeart/2005/8/layout/vList5"/>
    <dgm:cxn modelId="{2A86DE8D-DD4B-4BDE-B76C-A50331F81183}" type="presParOf" srcId="{2B20905D-A26A-49EE-8228-AE1CAD8B850B}" destId="{3683FC5D-5F82-452E-B7D1-0D86B711FF54}" srcOrd="2" destOrd="0" presId="urn:microsoft.com/office/officeart/2005/8/layout/vList5"/>
    <dgm:cxn modelId="{4E030A86-19EE-4B6A-9AAB-638EC200E7F7}" type="presParOf" srcId="{3683FC5D-5F82-452E-B7D1-0D86B711FF54}" destId="{10761D92-F889-474F-A04C-DD165EAD3E05}" srcOrd="0" destOrd="0" presId="urn:microsoft.com/office/officeart/2005/8/layout/vList5"/>
    <dgm:cxn modelId="{4799A121-D112-4537-BFC0-B01AEE504442}" type="presParOf" srcId="{2B20905D-A26A-49EE-8228-AE1CAD8B850B}" destId="{AC2E56E8-D873-4C71-83DD-38CFE4060E37}" srcOrd="3" destOrd="0" presId="urn:microsoft.com/office/officeart/2005/8/layout/vList5"/>
    <dgm:cxn modelId="{CFA4A009-B3FB-4CC4-A2B0-6D4C4F8BDACA}" type="presParOf" srcId="{2B20905D-A26A-49EE-8228-AE1CAD8B850B}" destId="{D99CC564-8B49-4745-90DD-4F12E718FD8D}" srcOrd="4" destOrd="0" presId="urn:microsoft.com/office/officeart/2005/8/layout/vList5"/>
    <dgm:cxn modelId="{18BFBBD7-9421-42EE-A3AA-B56FF3605839}" type="presParOf" srcId="{D99CC564-8B49-4745-90DD-4F12E718FD8D}" destId="{C0B9D2DD-AB91-4733-B711-2DE7F6BA736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082E9F-F904-488A-9725-CA58A5CE31D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10D34FBD-D559-40C6-A91A-E93CAD4DC36C}">
      <dgm:prSet phldrT="[Text]" custT="1"/>
      <dgm:spPr/>
      <dgm:t>
        <a:bodyPr/>
        <a:lstStyle/>
        <a:p>
          <a:r>
            <a:rPr lang="en-IN" sz="2800" b="1" dirty="0"/>
            <a:t>Physiological Characteristics of Healthy </a:t>
          </a:r>
          <a:r>
            <a:rPr lang="en-IN" sz="2800" b="1" dirty="0" err="1"/>
            <a:t>Newborn</a:t>
          </a:r>
          <a:endParaRPr lang="en-IN" sz="2800" b="1" dirty="0"/>
        </a:p>
      </dgm:t>
    </dgm:pt>
    <dgm:pt modelId="{CF155E48-B0E7-4021-93B8-1EB0E3F48455}" type="parTrans" cxnId="{E64961DB-5EBE-4576-9B38-EA0CCFA7CE29}">
      <dgm:prSet/>
      <dgm:spPr/>
      <dgm:t>
        <a:bodyPr/>
        <a:lstStyle/>
        <a:p>
          <a:endParaRPr lang="en-IN"/>
        </a:p>
      </dgm:t>
    </dgm:pt>
    <dgm:pt modelId="{12B78885-E137-40FB-A375-FA954B2A00D9}" type="sibTrans" cxnId="{E64961DB-5EBE-4576-9B38-EA0CCFA7CE29}">
      <dgm:prSet/>
      <dgm:spPr/>
      <dgm:t>
        <a:bodyPr/>
        <a:lstStyle/>
        <a:p>
          <a:endParaRPr lang="en-IN"/>
        </a:p>
      </dgm:t>
    </dgm:pt>
    <dgm:pt modelId="{E774FEB8-9076-4AA0-8E0A-4DD6AD65FD56}">
      <dgm:prSet phldrT="[Text]" custT="1"/>
      <dgm:spPr/>
      <dgm:t>
        <a:bodyPr/>
        <a:lstStyle/>
        <a:p>
          <a:r>
            <a:rPr lang="en-IN" sz="2800" dirty="0"/>
            <a:t>Respiratory Rate- 30-60 breaths/ min</a:t>
          </a:r>
        </a:p>
      </dgm:t>
    </dgm:pt>
    <dgm:pt modelId="{BC2D936B-4B42-4598-A650-98AEAF8F5AA1}" type="parTrans" cxnId="{2450C703-6369-43F2-B0A7-C93C2EDAD5A1}">
      <dgm:prSet/>
      <dgm:spPr/>
      <dgm:t>
        <a:bodyPr/>
        <a:lstStyle/>
        <a:p>
          <a:endParaRPr lang="en-IN" sz="2800"/>
        </a:p>
      </dgm:t>
    </dgm:pt>
    <dgm:pt modelId="{05231883-E6CA-4EF4-B19B-8B32170350F3}" type="sibTrans" cxnId="{2450C703-6369-43F2-B0A7-C93C2EDAD5A1}">
      <dgm:prSet/>
      <dgm:spPr/>
      <dgm:t>
        <a:bodyPr/>
        <a:lstStyle/>
        <a:p>
          <a:endParaRPr lang="en-IN"/>
        </a:p>
      </dgm:t>
    </dgm:pt>
    <dgm:pt modelId="{A3B7C30F-C3CE-46C7-8AF8-853BF21263FF}">
      <dgm:prSet phldrT="[Text]" custT="1"/>
      <dgm:spPr/>
      <dgm:t>
        <a:bodyPr/>
        <a:lstStyle/>
        <a:p>
          <a:r>
            <a:rPr lang="en-IN" sz="2800" dirty="0"/>
            <a:t>Heart Rate- 120-160 beats/ min</a:t>
          </a:r>
        </a:p>
      </dgm:t>
    </dgm:pt>
    <dgm:pt modelId="{4033002C-3FD3-40BC-BFCF-C7C491094AEF}" type="parTrans" cxnId="{3C62F6E2-5773-4B1B-AC0D-A4992C0CB61E}">
      <dgm:prSet/>
      <dgm:spPr/>
      <dgm:t>
        <a:bodyPr/>
        <a:lstStyle/>
        <a:p>
          <a:endParaRPr lang="en-IN" sz="2800"/>
        </a:p>
      </dgm:t>
    </dgm:pt>
    <dgm:pt modelId="{BC5C55EA-085C-4993-911D-4AAE7F85632B}" type="sibTrans" cxnId="{3C62F6E2-5773-4B1B-AC0D-A4992C0CB61E}">
      <dgm:prSet/>
      <dgm:spPr/>
      <dgm:t>
        <a:bodyPr/>
        <a:lstStyle/>
        <a:p>
          <a:endParaRPr lang="en-IN"/>
        </a:p>
      </dgm:t>
    </dgm:pt>
    <dgm:pt modelId="{7A88803F-78D8-4CA7-BB58-9CE398C33773}">
      <dgm:prSet phldrT="[Text]" custT="1"/>
      <dgm:spPr/>
      <dgm:t>
        <a:bodyPr/>
        <a:lstStyle/>
        <a:p>
          <a:r>
            <a:rPr lang="en-IN" sz="2800" dirty="0"/>
            <a:t>Temperature- 36.5-37.5 degree Celsius </a:t>
          </a:r>
        </a:p>
      </dgm:t>
    </dgm:pt>
    <dgm:pt modelId="{9E4CA6B4-D277-4EAB-AC73-EE789C14B6D3}" type="parTrans" cxnId="{293C91E8-7EA5-4689-BFFA-9EB272F3B11D}">
      <dgm:prSet/>
      <dgm:spPr/>
      <dgm:t>
        <a:bodyPr/>
        <a:lstStyle/>
        <a:p>
          <a:endParaRPr lang="en-IN" sz="2800"/>
        </a:p>
      </dgm:t>
    </dgm:pt>
    <dgm:pt modelId="{EF370164-7332-473C-BF04-DDBE78E83D4D}" type="sibTrans" cxnId="{293C91E8-7EA5-4689-BFFA-9EB272F3B11D}">
      <dgm:prSet/>
      <dgm:spPr/>
      <dgm:t>
        <a:bodyPr/>
        <a:lstStyle/>
        <a:p>
          <a:endParaRPr lang="en-IN"/>
        </a:p>
      </dgm:t>
    </dgm:pt>
    <dgm:pt modelId="{BF67EFCC-FB2E-4446-A7F6-FD70C54BC294}">
      <dgm:prSet phldrT="[Text]" custT="1"/>
      <dgm:spPr/>
      <dgm:t>
        <a:bodyPr/>
        <a:lstStyle/>
        <a:p>
          <a:r>
            <a:rPr lang="en-IN" sz="2800" dirty="0"/>
            <a:t>Blood Pressure- </a:t>
          </a:r>
        </a:p>
        <a:p>
          <a:r>
            <a:rPr lang="en-IN" sz="2800" dirty="0"/>
            <a:t>Systolic- 60-80mmHg</a:t>
          </a:r>
        </a:p>
        <a:p>
          <a:r>
            <a:rPr lang="en-IN" sz="2800" dirty="0"/>
            <a:t>Diastolic- 25-40mmHg</a:t>
          </a:r>
        </a:p>
      </dgm:t>
    </dgm:pt>
    <dgm:pt modelId="{B51F8558-F47D-4DA4-BEEE-E31F7A85F134}" type="parTrans" cxnId="{DCF49F41-52E7-48E2-AFB3-5CDA45DA9BAD}">
      <dgm:prSet/>
      <dgm:spPr/>
      <dgm:t>
        <a:bodyPr/>
        <a:lstStyle/>
        <a:p>
          <a:endParaRPr lang="en-IN" sz="2800"/>
        </a:p>
      </dgm:t>
    </dgm:pt>
    <dgm:pt modelId="{91E1B8A6-9D48-4D16-AF0C-4F7D40E8E4CC}" type="sibTrans" cxnId="{DCF49F41-52E7-48E2-AFB3-5CDA45DA9BAD}">
      <dgm:prSet/>
      <dgm:spPr/>
      <dgm:t>
        <a:bodyPr/>
        <a:lstStyle/>
        <a:p>
          <a:endParaRPr lang="en-IN"/>
        </a:p>
      </dgm:t>
    </dgm:pt>
    <dgm:pt modelId="{B7A4B3B7-E493-474C-B4C6-8CD5635E3348}" type="pres">
      <dgm:prSet presAssocID="{5D082E9F-F904-488A-9725-CA58A5CE31D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5F9CC22-E58C-4F70-9287-B9C969521FEC}" type="pres">
      <dgm:prSet presAssocID="{10D34FBD-D559-40C6-A91A-E93CAD4DC36C}" presName="hierRoot1" presStyleCnt="0">
        <dgm:presLayoutVars>
          <dgm:hierBranch val="init"/>
        </dgm:presLayoutVars>
      </dgm:prSet>
      <dgm:spPr/>
    </dgm:pt>
    <dgm:pt modelId="{93C6C5DB-1E0E-49B1-A8D8-7C46D52941C8}" type="pres">
      <dgm:prSet presAssocID="{10D34FBD-D559-40C6-A91A-E93CAD4DC36C}" presName="rootComposite1" presStyleCnt="0"/>
      <dgm:spPr/>
    </dgm:pt>
    <dgm:pt modelId="{9130AF77-C6CC-4922-BDA5-88FD56F765F0}" type="pres">
      <dgm:prSet presAssocID="{10D34FBD-D559-40C6-A91A-E93CAD4DC36C}" presName="rootText1" presStyleLbl="node0" presStyleIdx="0" presStyleCnt="1" custScaleX="173111" custScaleY="211140">
        <dgm:presLayoutVars>
          <dgm:chPref val="3"/>
        </dgm:presLayoutVars>
      </dgm:prSet>
      <dgm:spPr/>
    </dgm:pt>
    <dgm:pt modelId="{B266403A-9069-4EFC-A2B9-6FE878ED6C34}" type="pres">
      <dgm:prSet presAssocID="{10D34FBD-D559-40C6-A91A-E93CAD4DC36C}" presName="rootConnector1" presStyleLbl="node1" presStyleIdx="0" presStyleCnt="0"/>
      <dgm:spPr/>
    </dgm:pt>
    <dgm:pt modelId="{EF55CA11-FC21-47E8-BA74-3A5ACA37F613}" type="pres">
      <dgm:prSet presAssocID="{10D34FBD-D559-40C6-A91A-E93CAD4DC36C}" presName="hierChild2" presStyleCnt="0"/>
      <dgm:spPr/>
    </dgm:pt>
    <dgm:pt modelId="{F677C246-F1AE-4169-A799-1BB6C1D0B981}" type="pres">
      <dgm:prSet presAssocID="{BC2D936B-4B42-4598-A650-98AEAF8F5AA1}" presName="Name37" presStyleLbl="parChTrans1D2" presStyleIdx="0" presStyleCnt="4" custSzY="1067613"/>
      <dgm:spPr/>
    </dgm:pt>
    <dgm:pt modelId="{8867DA10-45D1-4C00-BF71-007E08129CB2}" type="pres">
      <dgm:prSet presAssocID="{E774FEB8-9076-4AA0-8E0A-4DD6AD65FD56}" presName="hierRoot2" presStyleCnt="0">
        <dgm:presLayoutVars>
          <dgm:hierBranch val="init"/>
        </dgm:presLayoutVars>
      </dgm:prSet>
      <dgm:spPr/>
    </dgm:pt>
    <dgm:pt modelId="{081103BE-6AAA-4741-AC11-22299FCFDAFC}" type="pres">
      <dgm:prSet presAssocID="{E774FEB8-9076-4AA0-8E0A-4DD6AD65FD56}" presName="rootComposite" presStyleCnt="0"/>
      <dgm:spPr/>
    </dgm:pt>
    <dgm:pt modelId="{76162AC9-2333-4C52-A9EB-B0FD56800CCA}" type="pres">
      <dgm:prSet presAssocID="{E774FEB8-9076-4AA0-8E0A-4DD6AD65FD56}" presName="rootText" presStyleLbl="node2" presStyleIdx="0" presStyleCnt="4" custScaleY="211140">
        <dgm:presLayoutVars>
          <dgm:chPref val="3"/>
        </dgm:presLayoutVars>
      </dgm:prSet>
      <dgm:spPr/>
    </dgm:pt>
    <dgm:pt modelId="{417242A3-BC13-44AA-AC15-9217D8247C82}" type="pres">
      <dgm:prSet presAssocID="{E774FEB8-9076-4AA0-8E0A-4DD6AD65FD56}" presName="rootConnector" presStyleLbl="node2" presStyleIdx="0" presStyleCnt="4"/>
      <dgm:spPr/>
    </dgm:pt>
    <dgm:pt modelId="{1935A631-53C5-4FE5-B12D-E58802548FF8}" type="pres">
      <dgm:prSet presAssocID="{E774FEB8-9076-4AA0-8E0A-4DD6AD65FD56}" presName="hierChild4" presStyleCnt="0"/>
      <dgm:spPr/>
    </dgm:pt>
    <dgm:pt modelId="{A5B22DF8-FE27-4ABC-8273-2665AD23E0BF}" type="pres">
      <dgm:prSet presAssocID="{E774FEB8-9076-4AA0-8E0A-4DD6AD65FD56}" presName="hierChild5" presStyleCnt="0"/>
      <dgm:spPr/>
    </dgm:pt>
    <dgm:pt modelId="{BEC5B1DC-4FE1-4777-8CAF-4BCB454D83B1}" type="pres">
      <dgm:prSet presAssocID="{4033002C-3FD3-40BC-BFCF-C7C491094AEF}" presName="Name37" presStyleLbl="parChTrans1D2" presStyleIdx="1" presStyleCnt="4" custSzY="1067613"/>
      <dgm:spPr/>
    </dgm:pt>
    <dgm:pt modelId="{F09F2C72-7421-4D16-8265-9671DD4798E0}" type="pres">
      <dgm:prSet presAssocID="{A3B7C30F-C3CE-46C7-8AF8-853BF21263FF}" presName="hierRoot2" presStyleCnt="0">
        <dgm:presLayoutVars>
          <dgm:hierBranch val="init"/>
        </dgm:presLayoutVars>
      </dgm:prSet>
      <dgm:spPr/>
    </dgm:pt>
    <dgm:pt modelId="{ADDA5E99-3822-41BF-A93F-46EB62F9229F}" type="pres">
      <dgm:prSet presAssocID="{A3B7C30F-C3CE-46C7-8AF8-853BF21263FF}" presName="rootComposite" presStyleCnt="0"/>
      <dgm:spPr/>
    </dgm:pt>
    <dgm:pt modelId="{17605280-1DA1-4E51-8ADA-1BCB01CB78DD}" type="pres">
      <dgm:prSet presAssocID="{A3B7C30F-C3CE-46C7-8AF8-853BF21263FF}" presName="rootText" presStyleLbl="node2" presStyleIdx="1" presStyleCnt="4" custScaleY="211140">
        <dgm:presLayoutVars>
          <dgm:chPref val="3"/>
        </dgm:presLayoutVars>
      </dgm:prSet>
      <dgm:spPr/>
    </dgm:pt>
    <dgm:pt modelId="{21E65D9A-947E-4428-AC3F-4D757B5674C8}" type="pres">
      <dgm:prSet presAssocID="{A3B7C30F-C3CE-46C7-8AF8-853BF21263FF}" presName="rootConnector" presStyleLbl="node2" presStyleIdx="1" presStyleCnt="4"/>
      <dgm:spPr/>
    </dgm:pt>
    <dgm:pt modelId="{B056A5CA-7F8B-4D72-8F3F-3E75F9AB25A5}" type="pres">
      <dgm:prSet presAssocID="{A3B7C30F-C3CE-46C7-8AF8-853BF21263FF}" presName="hierChild4" presStyleCnt="0"/>
      <dgm:spPr/>
    </dgm:pt>
    <dgm:pt modelId="{CE5DD60B-BF35-4A37-B60F-DB93E86AA68B}" type="pres">
      <dgm:prSet presAssocID="{A3B7C30F-C3CE-46C7-8AF8-853BF21263FF}" presName="hierChild5" presStyleCnt="0"/>
      <dgm:spPr/>
    </dgm:pt>
    <dgm:pt modelId="{D8B42489-0371-42A7-87E1-CE553E09C3A6}" type="pres">
      <dgm:prSet presAssocID="{B51F8558-F47D-4DA4-BEEE-E31F7A85F134}" presName="Name37" presStyleLbl="parChTrans1D2" presStyleIdx="2" presStyleCnt="4" custSzY="1067613"/>
      <dgm:spPr/>
    </dgm:pt>
    <dgm:pt modelId="{0ACEC1A5-AEA6-45C1-874A-9E8304C3F15F}" type="pres">
      <dgm:prSet presAssocID="{BF67EFCC-FB2E-4446-A7F6-FD70C54BC294}" presName="hierRoot2" presStyleCnt="0">
        <dgm:presLayoutVars>
          <dgm:hierBranch val="init"/>
        </dgm:presLayoutVars>
      </dgm:prSet>
      <dgm:spPr/>
    </dgm:pt>
    <dgm:pt modelId="{EA2AB629-93BF-4225-B8F1-56AFCA2A285C}" type="pres">
      <dgm:prSet presAssocID="{BF67EFCC-FB2E-4446-A7F6-FD70C54BC294}" presName="rootComposite" presStyleCnt="0"/>
      <dgm:spPr/>
    </dgm:pt>
    <dgm:pt modelId="{F4D70F31-47AC-4BEA-BB20-58B70FC32F1D}" type="pres">
      <dgm:prSet presAssocID="{BF67EFCC-FB2E-4446-A7F6-FD70C54BC294}" presName="rootText" presStyleLbl="node2" presStyleIdx="2" presStyleCnt="4" custScaleY="211140">
        <dgm:presLayoutVars>
          <dgm:chPref val="3"/>
        </dgm:presLayoutVars>
      </dgm:prSet>
      <dgm:spPr/>
    </dgm:pt>
    <dgm:pt modelId="{76B7B47D-D0B7-4946-97BD-FD886AE9073E}" type="pres">
      <dgm:prSet presAssocID="{BF67EFCC-FB2E-4446-A7F6-FD70C54BC294}" presName="rootConnector" presStyleLbl="node2" presStyleIdx="2" presStyleCnt="4"/>
      <dgm:spPr/>
    </dgm:pt>
    <dgm:pt modelId="{B698D87B-4688-4FD2-A48D-CC3434B8BE8B}" type="pres">
      <dgm:prSet presAssocID="{BF67EFCC-FB2E-4446-A7F6-FD70C54BC294}" presName="hierChild4" presStyleCnt="0"/>
      <dgm:spPr/>
    </dgm:pt>
    <dgm:pt modelId="{9050D83C-7C30-4D0D-A597-895684A0C05A}" type="pres">
      <dgm:prSet presAssocID="{BF67EFCC-FB2E-4446-A7F6-FD70C54BC294}" presName="hierChild5" presStyleCnt="0"/>
      <dgm:spPr/>
    </dgm:pt>
    <dgm:pt modelId="{332EE94C-9034-4B2A-9BC8-BC786A746BDC}" type="pres">
      <dgm:prSet presAssocID="{9E4CA6B4-D277-4EAB-AC73-EE789C14B6D3}" presName="Name37" presStyleLbl="parChTrans1D2" presStyleIdx="3" presStyleCnt="4" custSzY="1067613"/>
      <dgm:spPr/>
    </dgm:pt>
    <dgm:pt modelId="{023EE2C3-40FB-48B3-9EED-4A2B80B5B7CD}" type="pres">
      <dgm:prSet presAssocID="{7A88803F-78D8-4CA7-BB58-9CE398C33773}" presName="hierRoot2" presStyleCnt="0">
        <dgm:presLayoutVars>
          <dgm:hierBranch val="init"/>
        </dgm:presLayoutVars>
      </dgm:prSet>
      <dgm:spPr/>
    </dgm:pt>
    <dgm:pt modelId="{64856B57-7ECB-43F5-A54C-9776F212554F}" type="pres">
      <dgm:prSet presAssocID="{7A88803F-78D8-4CA7-BB58-9CE398C33773}" presName="rootComposite" presStyleCnt="0"/>
      <dgm:spPr/>
    </dgm:pt>
    <dgm:pt modelId="{37EE763A-BCDA-4DA3-84B9-5DCEA7B47CB0}" type="pres">
      <dgm:prSet presAssocID="{7A88803F-78D8-4CA7-BB58-9CE398C33773}" presName="rootText" presStyleLbl="node2" presStyleIdx="3" presStyleCnt="4" custScaleY="211140">
        <dgm:presLayoutVars>
          <dgm:chPref val="3"/>
        </dgm:presLayoutVars>
      </dgm:prSet>
      <dgm:spPr/>
    </dgm:pt>
    <dgm:pt modelId="{648BFF4E-2298-4213-BAE2-620B13B35823}" type="pres">
      <dgm:prSet presAssocID="{7A88803F-78D8-4CA7-BB58-9CE398C33773}" presName="rootConnector" presStyleLbl="node2" presStyleIdx="3" presStyleCnt="4"/>
      <dgm:spPr/>
    </dgm:pt>
    <dgm:pt modelId="{680BA783-D09E-48B7-9B42-9359BF893019}" type="pres">
      <dgm:prSet presAssocID="{7A88803F-78D8-4CA7-BB58-9CE398C33773}" presName="hierChild4" presStyleCnt="0"/>
      <dgm:spPr/>
    </dgm:pt>
    <dgm:pt modelId="{45609B22-AC0E-4B36-BB5E-631A0BFED269}" type="pres">
      <dgm:prSet presAssocID="{7A88803F-78D8-4CA7-BB58-9CE398C33773}" presName="hierChild5" presStyleCnt="0"/>
      <dgm:spPr/>
    </dgm:pt>
    <dgm:pt modelId="{BA51FCC2-C8FD-40C4-B75F-B0BE40DD2991}" type="pres">
      <dgm:prSet presAssocID="{10D34FBD-D559-40C6-A91A-E93CAD4DC36C}" presName="hierChild3" presStyleCnt="0"/>
      <dgm:spPr/>
    </dgm:pt>
  </dgm:ptLst>
  <dgm:cxnLst>
    <dgm:cxn modelId="{2450C703-6369-43F2-B0A7-C93C2EDAD5A1}" srcId="{10D34FBD-D559-40C6-A91A-E93CAD4DC36C}" destId="{E774FEB8-9076-4AA0-8E0A-4DD6AD65FD56}" srcOrd="0" destOrd="0" parTransId="{BC2D936B-4B42-4598-A650-98AEAF8F5AA1}" sibTransId="{05231883-E6CA-4EF4-B19B-8B32170350F3}"/>
    <dgm:cxn modelId="{2E1F8D06-CF6C-40F9-9005-5981DB883A2B}" type="presOf" srcId="{9E4CA6B4-D277-4EAB-AC73-EE789C14B6D3}" destId="{332EE94C-9034-4B2A-9BC8-BC786A746BDC}" srcOrd="0" destOrd="0" presId="urn:microsoft.com/office/officeart/2005/8/layout/orgChart1"/>
    <dgm:cxn modelId="{310C911E-65AB-4CA1-B480-683244A82FEE}" type="presOf" srcId="{5D082E9F-F904-488A-9725-CA58A5CE31D0}" destId="{B7A4B3B7-E493-474C-B4C6-8CD5635E3348}" srcOrd="0" destOrd="0" presId="urn:microsoft.com/office/officeart/2005/8/layout/orgChart1"/>
    <dgm:cxn modelId="{5AF7E331-C2E4-4CD3-92C2-845CFF4EEA47}" type="presOf" srcId="{4033002C-3FD3-40BC-BFCF-C7C491094AEF}" destId="{BEC5B1DC-4FE1-4777-8CAF-4BCB454D83B1}" srcOrd="0" destOrd="0" presId="urn:microsoft.com/office/officeart/2005/8/layout/orgChart1"/>
    <dgm:cxn modelId="{DCF49F41-52E7-48E2-AFB3-5CDA45DA9BAD}" srcId="{10D34FBD-D559-40C6-A91A-E93CAD4DC36C}" destId="{BF67EFCC-FB2E-4446-A7F6-FD70C54BC294}" srcOrd="2" destOrd="0" parTransId="{B51F8558-F47D-4DA4-BEEE-E31F7A85F134}" sibTransId="{91E1B8A6-9D48-4D16-AF0C-4F7D40E8E4CC}"/>
    <dgm:cxn modelId="{9DC50269-8AD8-492B-97C1-2309497377D2}" type="presOf" srcId="{BF67EFCC-FB2E-4446-A7F6-FD70C54BC294}" destId="{F4D70F31-47AC-4BEA-BB20-58B70FC32F1D}" srcOrd="0" destOrd="0" presId="urn:microsoft.com/office/officeart/2005/8/layout/orgChart1"/>
    <dgm:cxn modelId="{D83D977C-441D-4ECD-BA43-88DE7551AF82}" type="presOf" srcId="{E774FEB8-9076-4AA0-8E0A-4DD6AD65FD56}" destId="{417242A3-BC13-44AA-AC15-9217D8247C82}" srcOrd="1" destOrd="0" presId="urn:microsoft.com/office/officeart/2005/8/layout/orgChart1"/>
    <dgm:cxn modelId="{942CA17E-AD0C-49C1-84CE-1732F54A9604}" type="presOf" srcId="{BC2D936B-4B42-4598-A650-98AEAF8F5AA1}" destId="{F677C246-F1AE-4169-A799-1BB6C1D0B981}" srcOrd="0" destOrd="0" presId="urn:microsoft.com/office/officeart/2005/8/layout/orgChart1"/>
    <dgm:cxn modelId="{7EA11B99-3FA7-41A8-8278-B059631D820A}" type="presOf" srcId="{7A88803F-78D8-4CA7-BB58-9CE398C33773}" destId="{648BFF4E-2298-4213-BAE2-620B13B35823}" srcOrd="1" destOrd="0" presId="urn:microsoft.com/office/officeart/2005/8/layout/orgChart1"/>
    <dgm:cxn modelId="{5C170C9D-7779-45E1-86BA-4D5D87F7E6DF}" type="presOf" srcId="{A3B7C30F-C3CE-46C7-8AF8-853BF21263FF}" destId="{21E65D9A-947E-4428-AC3F-4D757B5674C8}" srcOrd="1" destOrd="0" presId="urn:microsoft.com/office/officeart/2005/8/layout/orgChart1"/>
    <dgm:cxn modelId="{6AA975A7-B860-4C53-A94F-0F0F74B7FCF2}" type="presOf" srcId="{E774FEB8-9076-4AA0-8E0A-4DD6AD65FD56}" destId="{76162AC9-2333-4C52-A9EB-B0FD56800CCA}" srcOrd="0" destOrd="0" presId="urn:microsoft.com/office/officeart/2005/8/layout/orgChart1"/>
    <dgm:cxn modelId="{F4F017C6-2926-43C7-BFB8-72A35A1C4E0E}" type="presOf" srcId="{10D34FBD-D559-40C6-A91A-E93CAD4DC36C}" destId="{B266403A-9069-4EFC-A2B9-6FE878ED6C34}" srcOrd="1" destOrd="0" presId="urn:microsoft.com/office/officeart/2005/8/layout/orgChart1"/>
    <dgm:cxn modelId="{3D9382CB-83DF-4306-90C6-AAE015AC2112}" type="presOf" srcId="{B51F8558-F47D-4DA4-BEEE-E31F7A85F134}" destId="{D8B42489-0371-42A7-87E1-CE553E09C3A6}" srcOrd="0" destOrd="0" presId="urn:microsoft.com/office/officeart/2005/8/layout/orgChart1"/>
    <dgm:cxn modelId="{AB964ACE-4995-4142-A71A-8FC25E8449E8}" type="presOf" srcId="{A3B7C30F-C3CE-46C7-8AF8-853BF21263FF}" destId="{17605280-1DA1-4E51-8ADA-1BCB01CB78DD}" srcOrd="0" destOrd="0" presId="urn:microsoft.com/office/officeart/2005/8/layout/orgChart1"/>
    <dgm:cxn modelId="{F24046CF-91C5-4E12-BC89-8788BEA38757}" type="presOf" srcId="{10D34FBD-D559-40C6-A91A-E93CAD4DC36C}" destId="{9130AF77-C6CC-4922-BDA5-88FD56F765F0}" srcOrd="0" destOrd="0" presId="urn:microsoft.com/office/officeart/2005/8/layout/orgChart1"/>
    <dgm:cxn modelId="{2DF0E5D1-0F53-4F0D-8AAC-A4342211EBA4}" type="presOf" srcId="{BF67EFCC-FB2E-4446-A7F6-FD70C54BC294}" destId="{76B7B47D-D0B7-4946-97BD-FD886AE9073E}" srcOrd="1" destOrd="0" presId="urn:microsoft.com/office/officeart/2005/8/layout/orgChart1"/>
    <dgm:cxn modelId="{E64961DB-5EBE-4576-9B38-EA0CCFA7CE29}" srcId="{5D082E9F-F904-488A-9725-CA58A5CE31D0}" destId="{10D34FBD-D559-40C6-A91A-E93CAD4DC36C}" srcOrd="0" destOrd="0" parTransId="{CF155E48-B0E7-4021-93B8-1EB0E3F48455}" sibTransId="{12B78885-E137-40FB-A375-FA954B2A00D9}"/>
    <dgm:cxn modelId="{3C62F6E2-5773-4B1B-AC0D-A4992C0CB61E}" srcId="{10D34FBD-D559-40C6-A91A-E93CAD4DC36C}" destId="{A3B7C30F-C3CE-46C7-8AF8-853BF21263FF}" srcOrd="1" destOrd="0" parTransId="{4033002C-3FD3-40BC-BFCF-C7C491094AEF}" sibTransId="{BC5C55EA-085C-4993-911D-4AAE7F85632B}"/>
    <dgm:cxn modelId="{293C91E8-7EA5-4689-BFFA-9EB272F3B11D}" srcId="{10D34FBD-D559-40C6-A91A-E93CAD4DC36C}" destId="{7A88803F-78D8-4CA7-BB58-9CE398C33773}" srcOrd="3" destOrd="0" parTransId="{9E4CA6B4-D277-4EAB-AC73-EE789C14B6D3}" sibTransId="{EF370164-7332-473C-BF04-DDBE78E83D4D}"/>
    <dgm:cxn modelId="{1C79E5E8-B238-4B22-869D-33B426FACF7A}" type="presOf" srcId="{7A88803F-78D8-4CA7-BB58-9CE398C33773}" destId="{37EE763A-BCDA-4DA3-84B9-5DCEA7B47CB0}" srcOrd="0" destOrd="0" presId="urn:microsoft.com/office/officeart/2005/8/layout/orgChart1"/>
    <dgm:cxn modelId="{2FC1DD14-89AA-47B2-A087-1EFB0F0DBEAC}" type="presParOf" srcId="{B7A4B3B7-E493-474C-B4C6-8CD5635E3348}" destId="{E5F9CC22-E58C-4F70-9287-B9C969521FEC}" srcOrd="0" destOrd="0" presId="urn:microsoft.com/office/officeart/2005/8/layout/orgChart1"/>
    <dgm:cxn modelId="{5C59C0F6-5ADB-4BBA-B146-203D59AE8658}" type="presParOf" srcId="{E5F9CC22-E58C-4F70-9287-B9C969521FEC}" destId="{93C6C5DB-1E0E-49B1-A8D8-7C46D52941C8}" srcOrd="0" destOrd="0" presId="urn:microsoft.com/office/officeart/2005/8/layout/orgChart1"/>
    <dgm:cxn modelId="{DD49C6D4-2469-4FF1-A52B-B6E478184F67}" type="presParOf" srcId="{93C6C5DB-1E0E-49B1-A8D8-7C46D52941C8}" destId="{9130AF77-C6CC-4922-BDA5-88FD56F765F0}" srcOrd="0" destOrd="0" presId="urn:microsoft.com/office/officeart/2005/8/layout/orgChart1"/>
    <dgm:cxn modelId="{5D27DECD-B9A9-42A2-8437-94547A67F4C9}" type="presParOf" srcId="{93C6C5DB-1E0E-49B1-A8D8-7C46D52941C8}" destId="{B266403A-9069-4EFC-A2B9-6FE878ED6C34}" srcOrd="1" destOrd="0" presId="urn:microsoft.com/office/officeart/2005/8/layout/orgChart1"/>
    <dgm:cxn modelId="{1B61F483-40C3-47C7-81CE-80C077689497}" type="presParOf" srcId="{E5F9CC22-E58C-4F70-9287-B9C969521FEC}" destId="{EF55CA11-FC21-47E8-BA74-3A5ACA37F613}" srcOrd="1" destOrd="0" presId="urn:microsoft.com/office/officeart/2005/8/layout/orgChart1"/>
    <dgm:cxn modelId="{3E3E3767-5079-408F-96A2-D6C52F6BBE33}" type="presParOf" srcId="{EF55CA11-FC21-47E8-BA74-3A5ACA37F613}" destId="{F677C246-F1AE-4169-A799-1BB6C1D0B981}" srcOrd="0" destOrd="0" presId="urn:microsoft.com/office/officeart/2005/8/layout/orgChart1"/>
    <dgm:cxn modelId="{85702087-C5DE-464E-BDCB-ECE320946B4A}" type="presParOf" srcId="{EF55CA11-FC21-47E8-BA74-3A5ACA37F613}" destId="{8867DA10-45D1-4C00-BF71-007E08129CB2}" srcOrd="1" destOrd="0" presId="urn:microsoft.com/office/officeart/2005/8/layout/orgChart1"/>
    <dgm:cxn modelId="{3A72A41D-6BD8-49F7-A581-5447BD23696F}" type="presParOf" srcId="{8867DA10-45D1-4C00-BF71-007E08129CB2}" destId="{081103BE-6AAA-4741-AC11-22299FCFDAFC}" srcOrd="0" destOrd="0" presId="urn:microsoft.com/office/officeart/2005/8/layout/orgChart1"/>
    <dgm:cxn modelId="{6F553E90-9CE1-443C-B36C-5217F6416D09}" type="presParOf" srcId="{081103BE-6AAA-4741-AC11-22299FCFDAFC}" destId="{76162AC9-2333-4C52-A9EB-B0FD56800CCA}" srcOrd="0" destOrd="0" presId="urn:microsoft.com/office/officeart/2005/8/layout/orgChart1"/>
    <dgm:cxn modelId="{C33CBE25-9617-4D22-9C91-231824B8104F}" type="presParOf" srcId="{081103BE-6AAA-4741-AC11-22299FCFDAFC}" destId="{417242A3-BC13-44AA-AC15-9217D8247C82}" srcOrd="1" destOrd="0" presId="urn:microsoft.com/office/officeart/2005/8/layout/orgChart1"/>
    <dgm:cxn modelId="{D4A12ED7-EC39-4A8B-8010-F7C12AE1EAC0}" type="presParOf" srcId="{8867DA10-45D1-4C00-BF71-007E08129CB2}" destId="{1935A631-53C5-4FE5-B12D-E58802548FF8}" srcOrd="1" destOrd="0" presId="urn:microsoft.com/office/officeart/2005/8/layout/orgChart1"/>
    <dgm:cxn modelId="{F83DEB9B-F872-4F8A-9A19-79AAFA0311C4}" type="presParOf" srcId="{8867DA10-45D1-4C00-BF71-007E08129CB2}" destId="{A5B22DF8-FE27-4ABC-8273-2665AD23E0BF}" srcOrd="2" destOrd="0" presId="urn:microsoft.com/office/officeart/2005/8/layout/orgChart1"/>
    <dgm:cxn modelId="{7016B39C-7166-42AC-AB3C-2EE06D5AFBF0}" type="presParOf" srcId="{EF55CA11-FC21-47E8-BA74-3A5ACA37F613}" destId="{BEC5B1DC-4FE1-4777-8CAF-4BCB454D83B1}" srcOrd="2" destOrd="0" presId="urn:microsoft.com/office/officeart/2005/8/layout/orgChart1"/>
    <dgm:cxn modelId="{ED7164BE-43AC-4320-A2CA-E001A7AE1607}" type="presParOf" srcId="{EF55CA11-FC21-47E8-BA74-3A5ACA37F613}" destId="{F09F2C72-7421-4D16-8265-9671DD4798E0}" srcOrd="3" destOrd="0" presId="urn:microsoft.com/office/officeart/2005/8/layout/orgChart1"/>
    <dgm:cxn modelId="{A5333EE4-90EB-446A-979E-BFECC4B4337B}" type="presParOf" srcId="{F09F2C72-7421-4D16-8265-9671DD4798E0}" destId="{ADDA5E99-3822-41BF-A93F-46EB62F9229F}" srcOrd="0" destOrd="0" presId="urn:microsoft.com/office/officeart/2005/8/layout/orgChart1"/>
    <dgm:cxn modelId="{260D9B5E-D654-4655-9C77-DF896DADD374}" type="presParOf" srcId="{ADDA5E99-3822-41BF-A93F-46EB62F9229F}" destId="{17605280-1DA1-4E51-8ADA-1BCB01CB78DD}" srcOrd="0" destOrd="0" presId="urn:microsoft.com/office/officeart/2005/8/layout/orgChart1"/>
    <dgm:cxn modelId="{9F24C03A-6195-49CE-AD06-5B01FADBA0F4}" type="presParOf" srcId="{ADDA5E99-3822-41BF-A93F-46EB62F9229F}" destId="{21E65D9A-947E-4428-AC3F-4D757B5674C8}" srcOrd="1" destOrd="0" presId="urn:microsoft.com/office/officeart/2005/8/layout/orgChart1"/>
    <dgm:cxn modelId="{6E64DAFD-3489-4A0A-9880-35552C9EE917}" type="presParOf" srcId="{F09F2C72-7421-4D16-8265-9671DD4798E0}" destId="{B056A5CA-7F8B-4D72-8F3F-3E75F9AB25A5}" srcOrd="1" destOrd="0" presId="urn:microsoft.com/office/officeart/2005/8/layout/orgChart1"/>
    <dgm:cxn modelId="{13A29C1A-5A20-496E-BB6A-6421E8CF8745}" type="presParOf" srcId="{F09F2C72-7421-4D16-8265-9671DD4798E0}" destId="{CE5DD60B-BF35-4A37-B60F-DB93E86AA68B}" srcOrd="2" destOrd="0" presId="urn:microsoft.com/office/officeart/2005/8/layout/orgChart1"/>
    <dgm:cxn modelId="{81C80908-FEF1-4E29-8671-F4BC98E04E40}" type="presParOf" srcId="{EF55CA11-FC21-47E8-BA74-3A5ACA37F613}" destId="{D8B42489-0371-42A7-87E1-CE553E09C3A6}" srcOrd="4" destOrd="0" presId="urn:microsoft.com/office/officeart/2005/8/layout/orgChart1"/>
    <dgm:cxn modelId="{2A0B8142-66B9-43F3-B099-7003AC8DC7D9}" type="presParOf" srcId="{EF55CA11-FC21-47E8-BA74-3A5ACA37F613}" destId="{0ACEC1A5-AEA6-45C1-874A-9E8304C3F15F}" srcOrd="5" destOrd="0" presId="urn:microsoft.com/office/officeart/2005/8/layout/orgChart1"/>
    <dgm:cxn modelId="{C5B05A2C-66A0-4DF6-9349-1511B35229DA}" type="presParOf" srcId="{0ACEC1A5-AEA6-45C1-874A-9E8304C3F15F}" destId="{EA2AB629-93BF-4225-B8F1-56AFCA2A285C}" srcOrd="0" destOrd="0" presId="urn:microsoft.com/office/officeart/2005/8/layout/orgChart1"/>
    <dgm:cxn modelId="{AAB1332A-7E32-40D5-8E0A-F6DAF48073AA}" type="presParOf" srcId="{EA2AB629-93BF-4225-B8F1-56AFCA2A285C}" destId="{F4D70F31-47AC-4BEA-BB20-58B70FC32F1D}" srcOrd="0" destOrd="0" presId="urn:microsoft.com/office/officeart/2005/8/layout/orgChart1"/>
    <dgm:cxn modelId="{FB27D63B-55F9-49A7-8983-53FF44267429}" type="presParOf" srcId="{EA2AB629-93BF-4225-B8F1-56AFCA2A285C}" destId="{76B7B47D-D0B7-4946-97BD-FD886AE9073E}" srcOrd="1" destOrd="0" presId="urn:microsoft.com/office/officeart/2005/8/layout/orgChart1"/>
    <dgm:cxn modelId="{0D67947D-9A4B-47BC-B76F-599E9C697645}" type="presParOf" srcId="{0ACEC1A5-AEA6-45C1-874A-9E8304C3F15F}" destId="{B698D87B-4688-4FD2-A48D-CC3434B8BE8B}" srcOrd="1" destOrd="0" presId="urn:microsoft.com/office/officeart/2005/8/layout/orgChart1"/>
    <dgm:cxn modelId="{AD321A4A-5C77-48A4-8845-9021CA4B1950}" type="presParOf" srcId="{0ACEC1A5-AEA6-45C1-874A-9E8304C3F15F}" destId="{9050D83C-7C30-4D0D-A597-895684A0C05A}" srcOrd="2" destOrd="0" presId="urn:microsoft.com/office/officeart/2005/8/layout/orgChart1"/>
    <dgm:cxn modelId="{E36D3ACA-756D-45D0-8E80-1E81DA2E77A9}" type="presParOf" srcId="{EF55CA11-FC21-47E8-BA74-3A5ACA37F613}" destId="{332EE94C-9034-4B2A-9BC8-BC786A746BDC}" srcOrd="6" destOrd="0" presId="urn:microsoft.com/office/officeart/2005/8/layout/orgChart1"/>
    <dgm:cxn modelId="{13769BE4-D49D-4F97-98EE-B82C35F68B9C}" type="presParOf" srcId="{EF55CA11-FC21-47E8-BA74-3A5ACA37F613}" destId="{023EE2C3-40FB-48B3-9EED-4A2B80B5B7CD}" srcOrd="7" destOrd="0" presId="urn:microsoft.com/office/officeart/2005/8/layout/orgChart1"/>
    <dgm:cxn modelId="{B87DA5E3-E48D-4556-BA6A-945B5439D47F}" type="presParOf" srcId="{023EE2C3-40FB-48B3-9EED-4A2B80B5B7CD}" destId="{64856B57-7ECB-43F5-A54C-9776F212554F}" srcOrd="0" destOrd="0" presId="urn:microsoft.com/office/officeart/2005/8/layout/orgChart1"/>
    <dgm:cxn modelId="{F13C2D42-D35C-4F97-A5D4-D8B2A08D42A1}" type="presParOf" srcId="{64856B57-7ECB-43F5-A54C-9776F212554F}" destId="{37EE763A-BCDA-4DA3-84B9-5DCEA7B47CB0}" srcOrd="0" destOrd="0" presId="urn:microsoft.com/office/officeart/2005/8/layout/orgChart1"/>
    <dgm:cxn modelId="{43027C0F-99A3-4504-91A3-86648220BEC1}" type="presParOf" srcId="{64856B57-7ECB-43F5-A54C-9776F212554F}" destId="{648BFF4E-2298-4213-BAE2-620B13B35823}" srcOrd="1" destOrd="0" presId="urn:microsoft.com/office/officeart/2005/8/layout/orgChart1"/>
    <dgm:cxn modelId="{6B4A8D9C-3D4E-4401-8F34-6C7E5259F678}" type="presParOf" srcId="{023EE2C3-40FB-48B3-9EED-4A2B80B5B7CD}" destId="{680BA783-D09E-48B7-9B42-9359BF893019}" srcOrd="1" destOrd="0" presId="urn:microsoft.com/office/officeart/2005/8/layout/orgChart1"/>
    <dgm:cxn modelId="{A9F4007C-E188-46C5-91D1-7A39AB301695}" type="presParOf" srcId="{023EE2C3-40FB-48B3-9EED-4A2B80B5B7CD}" destId="{45609B22-AC0E-4B36-BB5E-631A0BFED269}" srcOrd="2" destOrd="0" presId="urn:microsoft.com/office/officeart/2005/8/layout/orgChart1"/>
    <dgm:cxn modelId="{0E30A94C-AA89-4A86-9E5E-D5D8E374CDF0}" type="presParOf" srcId="{E5F9CC22-E58C-4F70-9287-B9C969521FEC}" destId="{BA51FCC2-C8FD-40C4-B75F-B0BE40DD299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04C08D-5ACF-474D-B01D-06588FE1FC52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BDB4831F-E991-4C8F-B4A9-C66A752170E7}">
      <dgm:prSet phldrT="[Text]" custT="1"/>
      <dgm:spPr/>
      <dgm:t>
        <a:bodyPr/>
        <a:lstStyle/>
        <a:p>
          <a:r>
            <a:rPr lang="en-IN" sz="2800" dirty="0"/>
            <a:t>Physical Characteristics of Healthy Neonate </a:t>
          </a:r>
        </a:p>
      </dgm:t>
    </dgm:pt>
    <dgm:pt modelId="{92A2823B-98D3-40F8-8424-387340D8D4BE}" type="parTrans" cxnId="{567EFB3E-D1A9-4332-8F74-6825BCA29D86}">
      <dgm:prSet/>
      <dgm:spPr/>
      <dgm:t>
        <a:bodyPr/>
        <a:lstStyle/>
        <a:p>
          <a:endParaRPr lang="en-IN"/>
        </a:p>
      </dgm:t>
    </dgm:pt>
    <dgm:pt modelId="{98C32F47-C1D1-46C5-AD5A-9D6C6F3C636B}" type="sibTrans" cxnId="{567EFB3E-D1A9-4332-8F74-6825BCA29D86}">
      <dgm:prSet/>
      <dgm:spPr/>
      <dgm:t>
        <a:bodyPr/>
        <a:lstStyle/>
        <a:p>
          <a:endParaRPr lang="en-IN"/>
        </a:p>
      </dgm:t>
    </dgm:pt>
    <dgm:pt modelId="{93F8739B-0263-4C47-A8D0-17D54109C69F}">
      <dgm:prSet phldrT="[Text]" custT="1"/>
      <dgm:spPr/>
      <dgm:t>
        <a:bodyPr/>
        <a:lstStyle/>
        <a:p>
          <a:r>
            <a:rPr lang="en-IN" sz="2800" dirty="0"/>
            <a:t>Weight- 2.5-3.9kg (avg-2.9kgs)</a:t>
          </a:r>
        </a:p>
      </dgm:t>
    </dgm:pt>
    <dgm:pt modelId="{A8026D54-35B9-4B0F-8CDF-36BB305AD872}" type="parTrans" cxnId="{72FA0DD9-DE87-4652-8D55-008417F32E2B}">
      <dgm:prSet/>
      <dgm:spPr/>
      <dgm:t>
        <a:bodyPr/>
        <a:lstStyle/>
        <a:p>
          <a:endParaRPr lang="en-IN" sz="2800"/>
        </a:p>
      </dgm:t>
    </dgm:pt>
    <dgm:pt modelId="{8C5DE5CC-4EAB-4130-8AA1-1ACA2FAF945A}" type="sibTrans" cxnId="{72FA0DD9-DE87-4652-8D55-008417F32E2B}">
      <dgm:prSet/>
      <dgm:spPr/>
      <dgm:t>
        <a:bodyPr/>
        <a:lstStyle/>
        <a:p>
          <a:endParaRPr lang="en-IN"/>
        </a:p>
      </dgm:t>
    </dgm:pt>
    <dgm:pt modelId="{685C3EB9-56D4-4B33-AA89-EE48C86262A4}">
      <dgm:prSet phldrT="[Text]" custT="1"/>
      <dgm:spPr/>
      <dgm:t>
        <a:bodyPr/>
        <a:lstStyle/>
        <a:p>
          <a:r>
            <a:rPr lang="en-IN" sz="2800" dirty="0"/>
            <a:t>Length- 48-53cms (</a:t>
          </a:r>
          <a:r>
            <a:rPr lang="en-IN" sz="2800" dirty="0" err="1"/>
            <a:t>avg</a:t>
          </a:r>
          <a:r>
            <a:rPr lang="en-IN" sz="2800" dirty="0"/>
            <a:t>- 50cms)</a:t>
          </a:r>
        </a:p>
      </dgm:t>
    </dgm:pt>
    <dgm:pt modelId="{C18B87DA-AF4C-41FB-B6EC-898F92EB3E65}" type="parTrans" cxnId="{A5448C63-1145-439B-85D6-8C82AE539453}">
      <dgm:prSet/>
      <dgm:spPr/>
      <dgm:t>
        <a:bodyPr/>
        <a:lstStyle/>
        <a:p>
          <a:endParaRPr lang="en-IN" sz="2800"/>
        </a:p>
      </dgm:t>
    </dgm:pt>
    <dgm:pt modelId="{BFB2CFB1-5668-48D8-B5BA-A4F73AF4AC54}" type="sibTrans" cxnId="{A5448C63-1145-439B-85D6-8C82AE539453}">
      <dgm:prSet/>
      <dgm:spPr/>
      <dgm:t>
        <a:bodyPr/>
        <a:lstStyle/>
        <a:p>
          <a:endParaRPr lang="en-IN"/>
        </a:p>
      </dgm:t>
    </dgm:pt>
    <dgm:pt modelId="{FFE48F29-A91A-4ED3-B381-A15A44F57FE1}">
      <dgm:prSet phldrT="[Text]" custT="1"/>
      <dgm:spPr/>
      <dgm:t>
        <a:bodyPr/>
        <a:lstStyle/>
        <a:p>
          <a:r>
            <a:rPr lang="en-IN" sz="2800" dirty="0"/>
            <a:t>Head Circumference- 33-37cms (</a:t>
          </a:r>
          <a:r>
            <a:rPr lang="en-IN" sz="2800" dirty="0" err="1"/>
            <a:t>avg</a:t>
          </a:r>
          <a:r>
            <a:rPr lang="en-IN" sz="2800" dirty="0"/>
            <a:t>- 35cms)</a:t>
          </a:r>
        </a:p>
      </dgm:t>
    </dgm:pt>
    <dgm:pt modelId="{16F34802-E0B0-4FED-8485-457D3412A6FD}" type="parTrans" cxnId="{22E549AF-B782-412F-A4E0-C9F11C45493A}">
      <dgm:prSet/>
      <dgm:spPr/>
      <dgm:t>
        <a:bodyPr/>
        <a:lstStyle/>
        <a:p>
          <a:endParaRPr lang="en-IN" sz="2800"/>
        </a:p>
      </dgm:t>
    </dgm:pt>
    <dgm:pt modelId="{B3C9A4E7-C50E-473C-A866-07BAED19F7F7}" type="sibTrans" cxnId="{22E549AF-B782-412F-A4E0-C9F11C45493A}">
      <dgm:prSet/>
      <dgm:spPr/>
      <dgm:t>
        <a:bodyPr/>
        <a:lstStyle/>
        <a:p>
          <a:endParaRPr lang="en-IN"/>
        </a:p>
      </dgm:t>
    </dgm:pt>
    <dgm:pt modelId="{CB3E097E-C458-438E-AF61-5215C9AB93FF}">
      <dgm:prSet phldrT="[Text]" custT="1"/>
      <dgm:spPr/>
      <dgm:t>
        <a:bodyPr/>
        <a:lstStyle/>
        <a:p>
          <a:r>
            <a:rPr lang="en-IN" sz="2800" dirty="0"/>
            <a:t>Chest Circumference- 3cms less then head circumference </a:t>
          </a:r>
        </a:p>
      </dgm:t>
    </dgm:pt>
    <dgm:pt modelId="{A2B8109D-703F-40D2-B979-169D63A5AF02}" type="parTrans" cxnId="{421FFC6F-6F22-4BC0-A05D-A0D8619A40D5}">
      <dgm:prSet/>
      <dgm:spPr/>
      <dgm:t>
        <a:bodyPr/>
        <a:lstStyle/>
        <a:p>
          <a:endParaRPr lang="en-IN" sz="2800"/>
        </a:p>
      </dgm:t>
    </dgm:pt>
    <dgm:pt modelId="{2543594B-5F1C-41B1-BBAC-042D5A468A80}" type="sibTrans" cxnId="{421FFC6F-6F22-4BC0-A05D-A0D8619A40D5}">
      <dgm:prSet/>
      <dgm:spPr/>
      <dgm:t>
        <a:bodyPr/>
        <a:lstStyle/>
        <a:p>
          <a:endParaRPr lang="en-IN"/>
        </a:p>
      </dgm:t>
    </dgm:pt>
    <dgm:pt modelId="{18A3492F-1FA0-492D-B2BF-1418D2A3C5E9}" type="pres">
      <dgm:prSet presAssocID="{FD04C08D-5ACF-474D-B01D-06588FE1FC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BA9CC5B-E437-4750-8AF1-ED14F28CDEEB}" type="pres">
      <dgm:prSet presAssocID="{BDB4831F-E991-4C8F-B4A9-C66A752170E7}" presName="hierRoot1" presStyleCnt="0">
        <dgm:presLayoutVars>
          <dgm:hierBranch val="init"/>
        </dgm:presLayoutVars>
      </dgm:prSet>
      <dgm:spPr/>
    </dgm:pt>
    <dgm:pt modelId="{F3BA6459-D191-448B-A646-FD0478CF1AAD}" type="pres">
      <dgm:prSet presAssocID="{BDB4831F-E991-4C8F-B4A9-C66A752170E7}" presName="rootComposite1" presStyleCnt="0"/>
      <dgm:spPr/>
    </dgm:pt>
    <dgm:pt modelId="{E86C049D-5B3B-46F1-84CF-A67C1E2680BF}" type="pres">
      <dgm:prSet presAssocID="{BDB4831F-E991-4C8F-B4A9-C66A752170E7}" presName="rootText1" presStyleLbl="node0" presStyleIdx="0" presStyleCnt="1" custScaleX="156345">
        <dgm:presLayoutVars>
          <dgm:chPref val="3"/>
        </dgm:presLayoutVars>
      </dgm:prSet>
      <dgm:spPr/>
    </dgm:pt>
    <dgm:pt modelId="{CBA9EB8D-0DAA-43F4-A6CC-B6CF4696CAE7}" type="pres">
      <dgm:prSet presAssocID="{BDB4831F-E991-4C8F-B4A9-C66A752170E7}" presName="rootConnector1" presStyleLbl="node1" presStyleIdx="0" presStyleCnt="0"/>
      <dgm:spPr/>
    </dgm:pt>
    <dgm:pt modelId="{DE94DC2E-890D-4848-AFFD-717B49D71FFC}" type="pres">
      <dgm:prSet presAssocID="{BDB4831F-E991-4C8F-B4A9-C66A752170E7}" presName="hierChild2" presStyleCnt="0"/>
      <dgm:spPr/>
    </dgm:pt>
    <dgm:pt modelId="{455BF55F-3DDE-4DD3-BB3C-07F908D3141C}" type="pres">
      <dgm:prSet presAssocID="{A8026D54-35B9-4B0F-8CDF-36BB305AD872}" presName="Name64" presStyleLbl="parChTrans1D2" presStyleIdx="0" presStyleCnt="4" custSzX="1046217"/>
      <dgm:spPr/>
    </dgm:pt>
    <dgm:pt modelId="{83C72970-0822-4290-A32A-AF3DAB3E651E}" type="pres">
      <dgm:prSet presAssocID="{93F8739B-0263-4C47-A8D0-17D54109C69F}" presName="hierRoot2" presStyleCnt="0">
        <dgm:presLayoutVars>
          <dgm:hierBranch val="init"/>
        </dgm:presLayoutVars>
      </dgm:prSet>
      <dgm:spPr/>
    </dgm:pt>
    <dgm:pt modelId="{974C1526-9BA6-40EA-BD6B-91C6BEC36926}" type="pres">
      <dgm:prSet presAssocID="{93F8739B-0263-4C47-A8D0-17D54109C69F}" presName="rootComposite" presStyleCnt="0"/>
      <dgm:spPr/>
    </dgm:pt>
    <dgm:pt modelId="{2C12C6B2-1BB3-464A-9451-F9589C2F42A1}" type="pres">
      <dgm:prSet presAssocID="{93F8739B-0263-4C47-A8D0-17D54109C69F}" presName="rootText" presStyleLbl="node2" presStyleIdx="0" presStyleCnt="4" custScaleX="156345">
        <dgm:presLayoutVars>
          <dgm:chPref val="3"/>
        </dgm:presLayoutVars>
      </dgm:prSet>
      <dgm:spPr/>
    </dgm:pt>
    <dgm:pt modelId="{43F1675E-0ECD-4D66-BB60-9695AF52960B}" type="pres">
      <dgm:prSet presAssocID="{93F8739B-0263-4C47-A8D0-17D54109C69F}" presName="rootConnector" presStyleLbl="node2" presStyleIdx="0" presStyleCnt="4"/>
      <dgm:spPr/>
    </dgm:pt>
    <dgm:pt modelId="{E7207E16-6C53-4BED-AC29-290F1A631DBA}" type="pres">
      <dgm:prSet presAssocID="{93F8739B-0263-4C47-A8D0-17D54109C69F}" presName="hierChild4" presStyleCnt="0"/>
      <dgm:spPr/>
    </dgm:pt>
    <dgm:pt modelId="{3860C818-A684-4BDD-AC6D-CB22202545A4}" type="pres">
      <dgm:prSet presAssocID="{93F8739B-0263-4C47-A8D0-17D54109C69F}" presName="hierChild5" presStyleCnt="0"/>
      <dgm:spPr/>
    </dgm:pt>
    <dgm:pt modelId="{2148DE30-8148-4D56-AE94-8BA3AD4D7528}" type="pres">
      <dgm:prSet presAssocID="{C18B87DA-AF4C-41FB-B6EC-898F92EB3E65}" presName="Name64" presStyleLbl="parChTrans1D2" presStyleIdx="1" presStyleCnt="4" custSzX="1046217"/>
      <dgm:spPr/>
    </dgm:pt>
    <dgm:pt modelId="{BA84A501-DFF9-478F-9C9A-B8D57A2BCFB2}" type="pres">
      <dgm:prSet presAssocID="{685C3EB9-56D4-4B33-AA89-EE48C86262A4}" presName="hierRoot2" presStyleCnt="0">
        <dgm:presLayoutVars>
          <dgm:hierBranch val="init"/>
        </dgm:presLayoutVars>
      </dgm:prSet>
      <dgm:spPr/>
    </dgm:pt>
    <dgm:pt modelId="{BF3B6DFC-EEEB-4201-A9AE-B4929CD06D82}" type="pres">
      <dgm:prSet presAssocID="{685C3EB9-56D4-4B33-AA89-EE48C86262A4}" presName="rootComposite" presStyleCnt="0"/>
      <dgm:spPr/>
    </dgm:pt>
    <dgm:pt modelId="{A8BD5E0B-9C13-41CB-B564-30742176AFF3}" type="pres">
      <dgm:prSet presAssocID="{685C3EB9-56D4-4B33-AA89-EE48C86262A4}" presName="rootText" presStyleLbl="node2" presStyleIdx="1" presStyleCnt="4" custScaleX="156345">
        <dgm:presLayoutVars>
          <dgm:chPref val="3"/>
        </dgm:presLayoutVars>
      </dgm:prSet>
      <dgm:spPr/>
    </dgm:pt>
    <dgm:pt modelId="{2A9E48D4-05C1-41F8-84A2-C40A6B522831}" type="pres">
      <dgm:prSet presAssocID="{685C3EB9-56D4-4B33-AA89-EE48C86262A4}" presName="rootConnector" presStyleLbl="node2" presStyleIdx="1" presStyleCnt="4"/>
      <dgm:spPr/>
    </dgm:pt>
    <dgm:pt modelId="{8D0E18E3-9385-4E0E-A9F1-77A904DCBEFA}" type="pres">
      <dgm:prSet presAssocID="{685C3EB9-56D4-4B33-AA89-EE48C86262A4}" presName="hierChild4" presStyleCnt="0"/>
      <dgm:spPr/>
    </dgm:pt>
    <dgm:pt modelId="{882584EB-9CE7-468D-809D-40669375E17E}" type="pres">
      <dgm:prSet presAssocID="{685C3EB9-56D4-4B33-AA89-EE48C86262A4}" presName="hierChild5" presStyleCnt="0"/>
      <dgm:spPr/>
    </dgm:pt>
    <dgm:pt modelId="{41D1822A-995E-4E58-AF30-72AD5D92F037}" type="pres">
      <dgm:prSet presAssocID="{16F34802-E0B0-4FED-8485-457D3412A6FD}" presName="Name64" presStyleLbl="parChTrans1D2" presStyleIdx="2" presStyleCnt="4" custSzX="1046217"/>
      <dgm:spPr/>
    </dgm:pt>
    <dgm:pt modelId="{5E21CA7C-5BCE-4AD8-884D-95CAEB23859B}" type="pres">
      <dgm:prSet presAssocID="{FFE48F29-A91A-4ED3-B381-A15A44F57FE1}" presName="hierRoot2" presStyleCnt="0">
        <dgm:presLayoutVars>
          <dgm:hierBranch val="init"/>
        </dgm:presLayoutVars>
      </dgm:prSet>
      <dgm:spPr/>
    </dgm:pt>
    <dgm:pt modelId="{5500DAD0-BBCE-46A8-87AE-3F377B03D889}" type="pres">
      <dgm:prSet presAssocID="{FFE48F29-A91A-4ED3-B381-A15A44F57FE1}" presName="rootComposite" presStyleCnt="0"/>
      <dgm:spPr/>
    </dgm:pt>
    <dgm:pt modelId="{80B13346-B309-485D-B55B-0981C5DBAE19}" type="pres">
      <dgm:prSet presAssocID="{FFE48F29-A91A-4ED3-B381-A15A44F57FE1}" presName="rootText" presStyleLbl="node2" presStyleIdx="2" presStyleCnt="4" custScaleX="156345">
        <dgm:presLayoutVars>
          <dgm:chPref val="3"/>
        </dgm:presLayoutVars>
      </dgm:prSet>
      <dgm:spPr/>
    </dgm:pt>
    <dgm:pt modelId="{82C9B229-918E-4AFB-9AFC-6FC45EFBC7EB}" type="pres">
      <dgm:prSet presAssocID="{FFE48F29-A91A-4ED3-B381-A15A44F57FE1}" presName="rootConnector" presStyleLbl="node2" presStyleIdx="2" presStyleCnt="4"/>
      <dgm:spPr/>
    </dgm:pt>
    <dgm:pt modelId="{CC5A185E-2F3F-4A44-BEEB-60D10165FFD4}" type="pres">
      <dgm:prSet presAssocID="{FFE48F29-A91A-4ED3-B381-A15A44F57FE1}" presName="hierChild4" presStyleCnt="0"/>
      <dgm:spPr/>
    </dgm:pt>
    <dgm:pt modelId="{D8223137-A687-4E63-B192-805F566D2243}" type="pres">
      <dgm:prSet presAssocID="{FFE48F29-A91A-4ED3-B381-A15A44F57FE1}" presName="hierChild5" presStyleCnt="0"/>
      <dgm:spPr/>
    </dgm:pt>
    <dgm:pt modelId="{DF8140AA-31A2-4C24-A5A5-2A62C9296E7B}" type="pres">
      <dgm:prSet presAssocID="{A2B8109D-703F-40D2-B979-169D63A5AF02}" presName="Name64" presStyleLbl="parChTrans1D2" presStyleIdx="3" presStyleCnt="4" custSzX="1046217"/>
      <dgm:spPr/>
    </dgm:pt>
    <dgm:pt modelId="{C4F8EEA9-DE00-484A-A112-ADC7E4836288}" type="pres">
      <dgm:prSet presAssocID="{CB3E097E-C458-438E-AF61-5215C9AB93FF}" presName="hierRoot2" presStyleCnt="0">
        <dgm:presLayoutVars>
          <dgm:hierBranch val="init"/>
        </dgm:presLayoutVars>
      </dgm:prSet>
      <dgm:spPr/>
    </dgm:pt>
    <dgm:pt modelId="{0852E8FC-72DB-409A-8B12-AC2AC658B918}" type="pres">
      <dgm:prSet presAssocID="{CB3E097E-C458-438E-AF61-5215C9AB93FF}" presName="rootComposite" presStyleCnt="0"/>
      <dgm:spPr/>
    </dgm:pt>
    <dgm:pt modelId="{4372BB65-9353-4EEF-B905-7AAEE8AF4183}" type="pres">
      <dgm:prSet presAssocID="{CB3E097E-C458-438E-AF61-5215C9AB93FF}" presName="rootText" presStyleLbl="node2" presStyleIdx="3" presStyleCnt="4" custScaleX="156345" custScaleY="132128">
        <dgm:presLayoutVars>
          <dgm:chPref val="3"/>
        </dgm:presLayoutVars>
      </dgm:prSet>
      <dgm:spPr/>
    </dgm:pt>
    <dgm:pt modelId="{CF882D2F-5216-4D21-B9D1-01470D8C41C3}" type="pres">
      <dgm:prSet presAssocID="{CB3E097E-C458-438E-AF61-5215C9AB93FF}" presName="rootConnector" presStyleLbl="node2" presStyleIdx="3" presStyleCnt="4"/>
      <dgm:spPr/>
    </dgm:pt>
    <dgm:pt modelId="{DD68FFFE-09F2-42E4-BC8E-3DBD7B1661AD}" type="pres">
      <dgm:prSet presAssocID="{CB3E097E-C458-438E-AF61-5215C9AB93FF}" presName="hierChild4" presStyleCnt="0"/>
      <dgm:spPr/>
    </dgm:pt>
    <dgm:pt modelId="{51A489A6-E9E9-49B0-A883-7020FA2E2F1B}" type="pres">
      <dgm:prSet presAssocID="{CB3E097E-C458-438E-AF61-5215C9AB93FF}" presName="hierChild5" presStyleCnt="0"/>
      <dgm:spPr/>
    </dgm:pt>
    <dgm:pt modelId="{D89FED8C-5D72-4384-86F4-F2E594856C0A}" type="pres">
      <dgm:prSet presAssocID="{BDB4831F-E991-4C8F-B4A9-C66A752170E7}" presName="hierChild3" presStyleCnt="0"/>
      <dgm:spPr/>
    </dgm:pt>
  </dgm:ptLst>
  <dgm:cxnLst>
    <dgm:cxn modelId="{18EA150C-C46E-44AB-9A26-D3407783FCB1}" type="presOf" srcId="{16F34802-E0B0-4FED-8485-457D3412A6FD}" destId="{41D1822A-995E-4E58-AF30-72AD5D92F037}" srcOrd="0" destOrd="0" presId="urn:microsoft.com/office/officeart/2009/3/layout/HorizontalOrganizationChart"/>
    <dgm:cxn modelId="{E9585A32-1029-48DD-9033-984AAC3847CF}" type="presOf" srcId="{685C3EB9-56D4-4B33-AA89-EE48C86262A4}" destId="{2A9E48D4-05C1-41F8-84A2-C40A6B522831}" srcOrd="1" destOrd="0" presId="urn:microsoft.com/office/officeart/2009/3/layout/HorizontalOrganizationChart"/>
    <dgm:cxn modelId="{19199733-144D-4C4E-A308-B84C7E8B6E4F}" type="presOf" srcId="{BDB4831F-E991-4C8F-B4A9-C66A752170E7}" destId="{CBA9EB8D-0DAA-43F4-A6CC-B6CF4696CAE7}" srcOrd="1" destOrd="0" presId="urn:microsoft.com/office/officeart/2009/3/layout/HorizontalOrganizationChart"/>
    <dgm:cxn modelId="{567EFB3E-D1A9-4332-8F74-6825BCA29D86}" srcId="{FD04C08D-5ACF-474D-B01D-06588FE1FC52}" destId="{BDB4831F-E991-4C8F-B4A9-C66A752170E7}" srcOrd="0" destOrd="0" parTransId="{92A2823B-98D3-40F8-8424-387340D8D4BE}" sibTransId="{98C32F47-C1D1-46C5-AD5A-9D6C6F3C636B}"/>
    <dgm:cxn modelId="{A5448C63-1145-439B-85D6-8C82AE539453}" srcId="{BDB4831F-E991-4C8F-B4A9-C66A752170E7}" destId="{685C3EB9-56D4-4B33-AA89-EE48C86262A4}" srcOrd="1" destOrd="0" parTransId="{C18B87DA-AF4C-41FB-B6EC-898F92EB3E65}" sibTransId="{BFB2CFB1-5668-48D8-B5BA-A4F73AF4AC54}"/>
    <dgm:cxn modelId="{76248C44-A549-4156-A205-213BDAEAC4C0}" type="presOf" srcId="{FFE48F29-A91A-4ED3-B381-A15A44F57FE1}" destId="{80B13346-B309-485D-B55B-0981C5DBAE19}" srcOrd="0" destOrd="0" presId="urn:microsoft.com/office/officeart/2009/3/layout/HorizontalOrganizationChart"/>
    <dgm:cxn modelId="{B1D9DA68-D726-4848-9417-A997DE2755DC}" type="presOf" srcId="{685C3EB9-56D4-4B33-AA89-EE48C86262A4}" destId="{A8BD5E0B-9C13-41CB-B564-30742176AFF3}" srcOrd="0" destOrd="0" presId="urn:microsoft.com/office/officeart/2009/3/layout/HorizontalOrganizationChart"/>
    <dgm:cxn modelId="{77140669-3E33-404B-ADAA-B8E0681CE5C8}" type="presOf" srcId="{BDB4831F-E991-4C8F-B4A9-C66A752170E7}" destId="{E86C049D-5B3B-46F1-84CF-A67C1E2680BF}" srcOrd="0" destOrd="0" presId="urn:microsoft.com/office/officeart/2009/3/layout/HorizontalOrganizationChart"/>
    <dgm:cxn modelId="{A8A8346E-EFF5-4B26-8ACD-A1B74A44ABD5}" type="presOf" srcId="{A2B8109D-703F-40D2-B979-169D63A5AF02}" destId="{DF8140AA-31A2-4C24-A5A5-2A62C9296E7B}" srcOrd="0" destOrd="0" presId="urn:microsoft.com/office/officeart/2009/3/layout/HorizontalOrganizationChart"/>
    <dgm:cxn modelId="{421FFC6F-6F22-4BC0-A05D-A0D8619A40D5}" srcId="{BDB4831F-E991-4C8F-B4A9-C66A752170E7}" destId="{CB3E097E-C458-438E-AF61-5215C9AB93FF}" srcOrd="3" destOrd="0" parTransId="{A2B8109D-703F-40D2-B979-169D63A5AF02}" sibTransId="{2543594B-5F1C-41B1-BBAC-042D5A468A80}"/>
    <dgm:cxn modelId="{4A018287-DECC-4D4C-84A5-F0157F908137}" type="presOf" srcId="{FD04C08D-5ACF-474D-B01D-06588FE1FC52}" destId="{18A3492F-1FA0-492D-B2BF-1418D2A3C5E9}" srcOrd="0" destOrd="0" presId="urn:microsoft.com/office/officeart/2009/3/layout/HorizontalOrganizationChart"/>
    <dgm:cxn modelId="{78E13B8A-DD1D-4601-A528-630474E4C014}" type="presOf" srcId="{C18B87DA-AF4C-41FB-B6EC-898F92EB3E65}" destId="{2148DE30-8148-4D56-AE94-8BA3AD4D7528}" srcOrd="0" destOrd="0" presId="urn:microsoft.com/office/officeart/2009/3/layout/HorizontalOrganizationChart"/>
    <dgm:cxn modelId="{A630EA8E-FA19-49F5-9707-A7A90C82B858}" type="presOf" srcId="{93F8739B-0263-4C47-A8D0-17D54109C69F}" destId="{43F1675E-0ECD-4D66-BB60-9695AF52960B}" srcOrd="1" destOrd="0" presId="urn:microsoft.com/office/officeart/2009/3/layout/HorizontalOrganizationChart"/>
    <dgm:cxn modelId="{22E549AF-B782-412F-A4E0-C9F11C45493A}" srcId="{BDB4831F-E991-4C8F-B4A9-C66A752170E7}" destId="{FFE48F29-A91A-4ED3-B381-A15A44F57FE1}" srcOrd="2" destOrd="0" parTransId="{16F34802-E0B0-4FED-8485-457D3412A6FD}" sibTransId="{B3C9A4E7-C50E-473C-A866-07BAED19F7F7}"/>
    <dgm:cxn modelId="{567F92B0-B675-4A57-A809-658BF10EEFE8}" type="presOf" srcId="{93F8739B-0263-4C47-A8D0-17D54109C69F}" destId="{2C12C6B2-1BB3-464A-9451-F9589C2F42A1}" srcOrd="0" destOrd="0" presId="urn:microsoft.com/office/officeart/2009/3/layout/HorizontalOrganizationChart"/>
    <dgm:cxn modelId="{2E8088CB-DFA4-4F92-82B7-6E653F8E5342}" type="presOf" srcId="{FFE48F29-A91A-4ED3-B381-A15A44F57FE1}" destId="{82C9B229-918E-4AFB-9AFC-6FC45EFBC7EB}" srcOrd="1" destOrd="0" presId="urn:microsoft.com/office/officeart/2009/3/layout/HorizontalOrganizationChart"/>
    <dgm:cxn modelId="{541F73D7-6EFB-4A68-B23E-755A588C0685}" type="presOf" srcId="{A8026D54-35B9-4B0F-8CDF-36BB305AD872}" destId="{455BF55F-3DDE-4DD3-BB3C-07F908D3141C}" srcOrd="0" destOrd="0" presId="urn:microsoft.com/office/officeart/2009/3/layout/HorizontalOrganizationChart"/>
    <dgm:cxn modelId="{72FA0DD9-DE87-4652-8D55-008417F32E2B}" srcId="{BDB4831F-E991-4C8F-B4A9-C66A752170E7}" destId="{93F8739B-0263-4C47-A8D0-17D54109C69F}" srcOrd="0" destOrd="0" parTransId="{A8026D54-35B9-4B0F-8CDF-36BB305AD872}" sibTransId="{8C5DE5CC-4EAB-4130-8AA1-1ACA2FAF945A}"/>
    <dgm:cxn modelId="{D3F114D9-7687-4BD7-B5C4-41C49DD0A47B}" type="presOf" srcId="{CB3E097E-C458-438E-AF61-5215C9AB93FF}" destId="{CF882D2F-5216-4D21-B9D1-01470D8C41C3}" srcOrd="1" destOrd="0" presId="urn:microsoft.com/office/officeart/2009/3/layout/HorizontalOrganizationChart"/>
    <dgm:cxn modelId="{12F5ABEF-ABC5-43C8-9039-486FA0196FDC}" type="presOf" srcId="{CB3E097E-C458-438E-AF61-5215C9AB93FF}" destId="{4372BB65-9353-4EEF-B905-7AAEE8AF4183}" srcOrd="0" destOrd="0" presId="urn:microsoft.com/office/officeart/2009/3/layout/HorizontalOrganizationChart"/>
    <dgm:cxn modelId="{DEB0D5F3-D5CD-4BA9-A903-ED21AA39FCBF}" type="presParOf" srcId="{18A3492F-1FA0-492D-B2BF-1418D2A3C5E9}" destId="{7BA9CC5B-E437-4750-8AF1-ED14F28CDEEB}" srcOrd="0" destOrd="0" presId="urn:microsoft.com/office/officeart/2009/3/layout/HorizontalOrganizationChart"/>
    <dgm:cxn modelId="{8D6108EC-94F1-43F1-A29F-497F5DE57906}" type="presParOf" srcId="{7BA9CC5B-E437-4750-8AF1-ED14F28CDEEB}" destId="{F3BA6459-D191-448B-A646-FD0478CF1AAD}" srcOrd="0" destOrd="0" presId="urn:microsoft.com/office/officeart/2009/3/layout/HorizontalOrganizationChart"/>
    <dgm:cxn modelId="{ADE43350-3FDA-4F84-A346-89F6515A6060}" type="presParOf" srcId="{F3BA6459-D191-448B-A646-FD0478CF1AAD}" destId="{E86C049D-5B3B-46F1-84CF-A67C1E2680BF}" srcOrd="0" destOrd="0" presId="urn:microsoft.com/office/officeart/2009/3/layout/HorizontalOrganizationChart"/>
    <dgm:cxn modelId="{D545E758-F8D1-4E6F-8700-41574ED9F3E3}" type="presParOf" srcId="{F3BA6459-D191-448B-A646-FD0478CF1AAD}" destId="{CBA9EB8D-0DAA-43F4-A6CC-B6CF4696CAE7}" srcOrd="1" destOrd="0" presId="urn:microsoft.com/office/officeart/2009/3/layout/HorizontalOrganizationChart"/>
    <dgm:cxn modelId="{5AF7BDE1-F7DF-426F-A488-24CD1A182236}" type="presParOf" srcId="{7BA9CC5B-E437-4750-8AF1-ED14F28CDEEB}" destId="{DE94DC2E-890D-4848-AFFD-717B49D71FFC}" srcOrd="1" destOrd="0" presId="urn:microsoft.com/office/officeart/2009/3/layout/HorizontalOrganizationChart"/>
    <dgm:cxn modelId="{6A84C0E7-D03F-4833-8611-BF6FD2455EE4}" type="presParOf" srcId="{DE94DC2E-890D-4848-AFFD-717B49D71FFC}" destId="{455BF55F-3DDE-4DD3-BB3C-07F908D3141C}" srcOrd="0" destOrd="0" presId="urn:microsoft.com/office/officeart/2009/3/layout/HorizontalOrganizationChart"/>
    <dgm:cxn modelId="{D4C25120-DE53-42BF-B5A6-A25357982CE3}" type="presParOf" srcId="{DE94DC2E-890D-4848-AFFD-717B49D71FFC}" destId="{83C72970-0822-4290-A32A-AF3DAB3E651E}" srcOrd="1" destOrd="0" presId="urn:microsoft.com/office/officeart/2009/3/layout/HorizontalOrganizationChart"/>
    <dgm:cxn modelId="{88BCCBD3-664C-427C-93EB-29579E928AD3}" type="presParOf" srcId="{83C72970-0822-4290-A32A-AF3DAB3E651E}" destId="{974C1526-9BA6-40EA-BD6B-91C6BEC36926}" srcOrd="0" destOrd="0" presId="urn:microsoft.com/office/officeart/2009/3/layout/HorizontalOrganizationChart"/>
    <dgm:cxn modelId="{99F9B213-1CBA-4BBA-B1E4-4635BFFD6241}" type="presParOf" srcId="{974C1526-9BA6-40EA-BD6B-91C6BEC36926}" destId="{2C12C6B2-1BB3-464A-9451-F9589C2F42A1}" srcOrd="0" destOrd="0" presId="urn:microsoft.com/office/officeart/2009/3/layout/HorizontalOrganizationChart"/>
    <dgm:cxn modelId="{D729E7B9-83BD-4516-B23C-60DAE519B631}" type="presParOf" srcId="{974C1526-9BA6-40EA-BD6B-91C6BEC36926}" destId="{43F1675E-0ECD-4D66-BB60-9695AF52960B}" srcOrd="1" destOrd="0" presId="urn:microsoft.com/office/officeart/2009/3/layout/HorizontalOrganizationChart"/>
    <dgm:cxn modelId="{F0F1E811-0B1E-458A-94EA-63565F074EB9}" type="presParOf" srcId="{83C72970-0822-4290-A32A-AF3DAB3E651E}" destId="{E7207E16-6C53-4BED-AC29-290F1A631DBA}" srcOrd="1" destOrd="0" presId="urn:microsoft.com/office/officeart/2009/3/layout/HorizontalOrganizationChart"/>
    <dgm:cxn modelId="{89705213-D402-4498-8CA9-FAC1CFA54780}" type="presParOf" srcId="{83C72970-0822-4290-A32A-AF3DAB3E651E}" destId="{3860C818-A684-4BDD-AC6D-CB22202545A4}" srcOrd="2" destOrd="0" presId="urn:microsoft.com/office/officeart/2009/3/layout/HorizontalOrganizationChart"/>
    <dgm:cxn modelId="{A3660150-A3D6-48DE-B7FE-0BCB267B1B09}" type="presParOf" srcId="{DE94DC2E-890D-4848-AFFD-717B49D71FFC}" destId="{2148DE30-8148-4D56-AE94-8BA3AD4D7528}" srcOrd="2" destOrd="0" presId="urn:microsoft.com/office/officeart/2009/3/layout/HorizontalOrganizationChart"/>
    <dgm:cxn modelId="{5E947286-1E17-4405-9A55-5D1E6C8DA5E1}" type="presParOf" srcId="{DE94DC2E-890D-4848-AFFD-717B49D71FFC}" destId="{BA84A501-DFF9-478F-9C9A-B8D57A2BCFB2}" srcOrd="3" destOrd="0" presId="urn:microsoft.com/office/officeart/2009/3/layout/HorizontalOrganizationChart"/>
    <dgm:cxn modelId="{A1505BB0-C828-4A7D-85D0-109D2C3F76F0}" type="presParOf" srcId="{BA84A501-DFF9-478F-9C9A-B8D57A2BCFB2}" destId="{BF3B6DFC-EEEB-4201-A9AE-B4929CD06D82}" srcOrd="0" destOrd="0" presId="urn:microsoft.com/office/officeart/2009/3/layout/HorizontalOrganizationChart"/>
    <dgm:cxn modelId="{3ECC4B35-4CB5-48F7-9224-FFB9CA4369F7}" type="presParOf" srcId="{BF3B6DFC-EEEB-4201-A9AE-B4929CD06D82}" destId="{A8BD5E0B-9C13-41CB-B564-30742176AFF3}" srcOrd="0" destOrd="0" presId="urn:microsoft.com/office/officeart/2009/3/layout/HorizontalOrganizationChart"/>
    <dgm:cxn modelId="{EC4C11A9-8A19-440B-8706-075B2077D964}" type="presParOf" srcId="{BF3B6DFC-EEEB-4201-A9AE-B4929CD06D82}" destId="{2A9E48D4-05C1-41F8-84A2-C40A6B522831}" srcOrd="1" destOrd="0" presId="urn:microsoft.com/office/officeart/2009/3/layout/HorizontalOrganizationChart"/>
    <dgm:cxn modelId="{E66A86F3-CD89-4C22-99C1-47970056F6C1}" type="presParOf" srcId="{BA84A501-DFF9-478F-9C9A-B8D57A2BCFB2}" destId="{8D0E18E3-9385-4E0E-A9F1-77A904DCBEFA}" srcOrd="1" destOrd="0" presId="urn:microsoft.com/office/officeart/2009/3/layout/HorizontalOrganizationChart"/>
    <dgm:cxn modelId="{876D863F-A193-4444-A8D3-B7FC7A1F2E7F}" type="presParOf" srcId="{BA84A501-DFF9-478F-9C9A-B8D57A2BCFB2}" destId="{882584EB-9CE7-468D-809D-40669375E17E}" srcOrd="2" destOrd="0" presId="urn:microsoft.com/office/officeart/2009/3/layout/HorizontalOrganizationChart"/>
    <dgm:cxn modelId="{A63FBC5B-9834-4AA4-82A0-9AAFA5AF1F47}" type="presParOf" srcId="{DE94DC2E-890D-4848-AFFD-717B49D71FFC}" destId="{41D1822A-995E-4E58-AF30-72AD5D92F037}" srcOrd="4" destOrd="0" presId="urn:microsoft.com/office/officeart/2009/3/layout/HorizontalOrganizationChart"/>
    <dgm:cxn modelId="{2CA5949F-D12F-4901-AFEA-11FEC098AC6F}" type="presParOf" srcId="{DE94DC2E-890D-4848-AFFD-717B49D71FFC}" destId="{5E21CA7C-5BCE-4AD8-884D-95CAEB23859B}" srcOrd="5" destOrd="0" presId="urn:microsoft.com/office/officeart/2009/3/layout/HorizontalOrganizationChart"/>
    <dgm:cxn modelId="{B069E73F-D9ED-4D26-AAAB-884D85932682}" type="presParOf" srcId="{5E21CA7C-5BCE-4AD8-884D-95CAEB23859B}" destId="{5500DAD0-BBCE-46A8-87AE-3F377B03D889}" srcOrd="0" destOrd="0" presId="urn:microsoft.com/office/officeart/2009/3/layout/HorizontalOrganizationChart"/>
    <dgm:cxn modelId="{51987E2C-DE54-49E6-BBCA-0E248CE64EE4}" type="presParOf" srcId="{5500DAD0-BBCE-46A8-87AE-3F377B03D889}" destId="{80B13346-B309-485D-B55B-0981C5DBAE19}" srcOrd="0" destOrd="0" presId="urn:microsoft.com/office/officeart/2009/3/layout/HorizontalOrganizationChart"/>
    <dgm:cxn modelId="{5E4F24EE-114E-4B94-8611-5720CF395EE9}" type="presParOf" srcId="{5500DAD0-BBCE-46A8-87AE-3F377B03D889}" destId="{82C9B229-918E-4AFB-9AFC-6FC45EFBC7EB}" srcOrd="1" destOrd="0" presId="urn:microsoft.com/office/officeart/2009/3/layout/HorizontalOrganizationChart"/>
    <dgm:cxn modelId="{F885EAFC-6A61-41F2-BAEE-70200D431132}" type="presParOf" srcId="{5E21CA7C-5BCE-4AD8-884D-95CAEB23859B}" destId="{CC5A185E-2F3F-4A44-BEEB-60D10165FFD4}" srcOrd="1" destOrd="0" presId="urn:microsoft.com/office/officeart/2009/3/layout/HorizontalOrganizationChart"/>
    <dgm:cxn modelId="{BD097EEF-7179-4D42-A705-5B2594A02F59}" type="presParOf" srcId="{5E21CA7C-5BCE-4AD8-884D-95CAEB23859B}" destId="{D8223137-A687-4E63-B192-805F566D2243}" srcOrd="2" destOrd="0" presId="urn:microsoft.com/office/officeart/2009/3/layout/HorizontalOrganizationChart"/>
    <dgm:cxn modelId="{62B721CC-97BF-43B0-9A20-7006C0DD685A}" type="presParOf" srcId="{DE94DC2E-890D-4848-AFFD-717B49D71FFC}" destId="{DF8140AA-31A2-4C24-A5A5-2A62C9296E7B}" srcOrd="6" destOrd="0" presId="urn:microsoft.com/office/officeart/2009/3/layout/HorizontalOrganizationChart"/>
    <dgm:cxn modelId="{0D6A53DB-CF99-4C9C-A350-02AEF45266E8}" type="presParOf" srcId="{DE94DC2E-890D-4848-AFFD-717B49D71FFC}" destId="{C4F8EEA9-DE00-484A-A112-ADC7E4836288}" srcOrd="7" destOrd="0" presId="urn:microsoft.com/office/officeart/2009/3/layout/HorizontalOrganizationChart"/>
    <dgm:cxn modelId="{9ADFA532-B303-496E-91E0-D3AD4A2E0B01}" type="presParOf" srcId="{C4F8EEA9-DE00-484A-A112-ADC7E4836288}" destId="{0852E8FC-72DB-409A-8B12-AC2AC658B918}" srcOrd="0" destOrd="0" presId="urn:microsoft.com/office/officeart/2009/3/layout/HorizontalOrganizationChart"/>
    <dgm:cxn modelId="{1B21E11E-5635-4686-8BD1-926FAC4236D4}" type="presParOf" srcId="{0852E8FC-72DB-409A-8B12-AC2AC658B918}" destId="{4372BB65-9353-4EEF-B905-7AAEE8AF4183}" srcOrd="0" destOrd="0" presId="urn:microsoft.com/office/officeart/2009/3/layout/HorizontalOrganizationChart"/>
    <dgm:cxn modelId="{8D0A10AD-9069-4620-8E1A-5CEBC6748F73}" type="presParOf" srcId="{0852E8FC-72DB-409A-8B12-AC2AC658B918}" destId="{CF882D2F-5216-4D21-B9D1-01470D8C41C3}" srcOrd="1" destOrd="0" presId="urn:microsoft.com/office/officeart/2009/3/layout/HorizontalOrganizationChart"/>
    <dgm:cxn modelId="{41B8DEAF-69DE-4344-A795-BE08B59806BE}" type="presParOf" srcId="{C4F8EEA9-DE00-484A-A112-ADC7E4836288}" destId="{DD68FFFE-09F2-42E4-BC8E-3DBD7B1661AD}" srcOrd="1" destOrd="0" presId="urn:microsoft.com/office/officeart/2009/3/layout/HorizontalOrganizationChart"/>
    <dgm:cxn modelId="{166703D1-C2F9-4DD1-8721-85F0B544B16A}" type="presParOf" srcId="{C4F8EEA9-DE00-484A-A112-ADC7E4836288}" destId="{51A489A6-E9E9-49B0-A883-7020FA2E2F1B}" srcOrd="2" destOrd="0" presId="urn:microsoft.com/office/officeart/2009/3/layout/HorizontalOrganizationChart"/>
    <dgm:cxn modelId="{A6A7BF11-732B-46D2-8A71-A519B2C19E51}" type="presParOf" srcId="{7BA9CC5B-E437-4750-8AF1-ED14F28CDEEB}" destId="{D89FED8C-5D72-4384-86F4-F2E594856C0A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74FE17-B29C-4536-915A-C5F5A6BA0C37}">
      <dsp:nvSpPr>
        <dsp:cNvPr id="0" name=""/>
        <dsp:cNvSpPr/>
      </dsp:nvSpPr>
      <dsp:spPr>
        <a:xfrm>
          <a:off x="3553528" y="2907"/>
          <a:ext cx="3997719" cy="19192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kern="1200" dirty="0"/>
            <a:t>1</a:t>
          </a:r>
          <a:r>
            <a:rPr lang="en-IN" sz="2900" kern="1200" baseline="30000" dirty="0"/>
            <a:t>st</a:t>
          </a:r>
          <a:r>
            <a:rPr lang="en-IN" sz="2900" kern="1200" dirty="0"/>
            <a:t> Assessment- within 24 hours or next day and at the time of discharge. </a:t>
          </a:r>
        </a:p>
      </dsp:txBody>
      <dsp:txXfrm>
        <a:off x="3647216" y="96595"/>
        <a:ext cx="3810343" cy="1731839"/>
      </dsp:txXfrm>
    </dsp:sp>
    <dsp:sp modelId="{10761D92-F889-474F-A04C-DD165EAD3E05}">
      <dsp:nvSpPr>
        <dsp:cNvPr id="0" name=""/>
        <dsp:cNvSpPr/>
      </dsp:nvSpPr>
      <dsp:spPr>
        <a:xfrm>
          <a:off x="3553528" y="2018083"/>
          <a:ext cx="3997719" cy="19192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kern="1200" dirty="0"/>
            <a:t>2</a:t>
          </a:r>
          <a:r>
            <a:rPr lang="en-IN" sz="2900" kern="1200" baseline="30000" dirty="0"/>
            <a:t>nd</a:t>
          </a:r>
          <a:r>
            <a:rPr lang="en-IN" sz="2900" kern="1200" dirty="0"/>
            <a:t> Assessment- Within 2 weeks of age </a:t>
          </a:r>
        </a:p>
      </dsp:txBody>
      <dsp:txXfrm>
        <a:off x="3647216" y="2111771"/>
        <a:ext cx="3810343" cy="1731839"/>
      </dsp:txXfrm>
    </dsp:sp>
    <dsp:sp modelId="{C0B9D2DD-AB91-4733-B711-2DE7F6BA7369}">
      <dsp:nvSpPr>
        <dsp:cNvPr id="0" name=""/>
        <dsp:cNvSpPr/>
      </dsp:nvSpPr>
      <dsp:spPr>
        <a:xfrm>
          <a:off x="3553528" y="4033259"/>
          <a:ext cx="3997719" cy="19192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kern="1200" dirty="0"/>
            <a:t>3</a:t>
          </a:r>
          <a:r>
            <a:rPr lang="en-IN" sz="2900" kern="1200" baseline="30000" dirty="0"/>
            <a:t>rd</a:t>
          </a:r>
          <a:r>
            <a:rPr lang="en-IN" sz="2900" kern="1200" dirty="0"/>
            <a:t> Assessment- Within 4-6 weeks of age of baby </a:t>
          </a:r>
        </a:p>
      </dsp:txBody>
      <dsp:txXfrm>
        <a:off x="3647216" y="4126947"/>
        <a:ext cx="3810343" cy="17318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EE94C-9034-4B2A-9BC8-BC786A746BDC}">
      <dsp:nvSpPr>
        <dsp:cNvPr id="0" name=""/>
        <dsp:cNvSpPr/>
      </dsp:nvSpPr>
      <dsp:spPr>
        <a:xfrm>
          <a:off x="5579883" y="2551652"/>
          <a:ext cx="4370198" cy="505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821"/>
              </a:lnTo>
              <a:lnTo>
                <a:pt x="4370198" y="252821"/>
              </a:lnTo>
              <a:lnTo>
                <a:pt x="4370198" y="5056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B42489-0371-42A7-87E1-CE553E09C3A6}">
      <dsp:nvSpPr>
        <dsp:cNvPr id="0" name=""/>
        <dsp:cNvSpPr/>
      </dsp:nvSpPr>
      <dsp:spPr>
        <a:xfrm>
          <a:off x="5579883" y="2551652"/>
          <a:ext cx="1456732" cy="505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821"/>
              </a:lnTo>
              <a:lnTo>
                <a:pt x="1456732" y="252821"/>
              </a:lnTo>
              <a:lnTo>
                <a:pt x="1456732" y="5056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C5B1DC-4FE1-4777-8CAF-4BCB454D83B1}">
      <dsp:nvSpPr>
        <dsp:cNvPr id="0" name=""/>
        <dsp:cNvSpPr/>
      </dsp:nvSpPr>
      <dsp:spPr>
        <a:xfrm>
          <a:off x="4123150" y="2551652"/>
          <a:ext cx="1456732" cy="505642"/>
        </a:xfrm>
        <a:custGeom>
          <a:avLst/>
          <a:gdLst/>
          <a:ahLst/>
          <a:cxnLst/>
          <a:rect l="0" t="0" r="0" b="0"/>
          <a:pathLst>
            <a:path>
              <a:moveTo>
                <a:pt x="1456732" y="0"/>
              </a:moveTo>
              <a:lnTo>
                <a:pt x="1456732" y="252821"/>
              </a:lnTo>
              <a:lnTo>
                <a:pt x="0" y="252821"/>
              </a:lnTo>
              <a:lnTo>
                <a:pt x="0" y="5056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77C246-F1AE-4169-A799-1BB6C1D0B981}">
      <dsp:nvSpPr>
        <dsp:cNvPr id="0" name=""/>
        <dsp:cNvSpPr/>
      </dsp:nvSpPr>
      <dsp:spPr>
        <a:xfrm>
          <a:off x="1209684" y="2551652"/>
          <a:ext cx="4370198" cy="505642"/>
        </a:xfrm>
        <a:custGeom>
          <a:avLst/>
          <a:gdLst/>
          <a:ahLst/>
          <a:cxnLst/>
          <a:rect l="0" t="0" r="0" b="0"/>
          <a:pathLst>
            <a:path>
              <a:moveTo>
                <a:pt x="4370198" y="0"/>
              </a:moveTo>
              <a:lnTo>
                <a:pt x="4370198" y="252821"/>
              </a:lnTo>
              <a:lnTo>
                <a:pt x="0" y="252821"/>
              </a:lnTo>
              <a:lnTo>
                <a:pt x="0" y="5056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30AF77-C6CC-4922-BDA5-88FD56F765F0}">
      <dsp:nvSpPr>
        <dsp:cNvPr id="0" name=""/>
        <dsp:cNvSpPr/>
      </dsp:nvSpPr>
      <dsp:spPr>
        <a:xfrm>
          <a:off x="3495779" y="9713"/>
          <a:ext cx="4168206" cy="25419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kern="1200" dirty="0"/>
            <a:t>Physiological Characteristics of Healthy </a:t>
          </a:r>
          <a:r>
            <a:rPr lang="en-IN" sz="2800" b="1" kern="1200" dirty="0" err="1"/>
            <a:t>Newborn</a:t>
          </a:r>
          <a:endParaRPr lang="en-IN" sz="2800" b="1" kern="1200" dirty="0"/>
        </a:p>
      </dsp:txBody>
      <dsp:txXfrm>
        <a:off x="3495779" y="9713"/>
        <a:ext cx="4168206" cy="2541938"/>
      </dsp:txXfrm>
    </dsp:sp>
    <dsp:sp modelId="{76162AC9-2333-4C52-A9EB-B0FD56800CCA}">
      <dsp:nvSpPr>
        <dsp:cNvPr id="0" name=""/>
        <dsp:cNvSpPr/>
      </dsp:nvSpPr>
      <dsp:spPr>
        <a:xfrm>
          <a:off x="5772" y="3057295"/>
          <a:ext cx="2407823" cy="25419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Respiratory Rate- 30-60 breaths/ min</a:t>
          </a:r>
        </a:p>
      </dsp:txBody>
      <dsp:txXfrm>
        <a:off x="5772" y="3057295"/>
        <a:ext cx="2407823" cy="2541938"/>
      </dsp:txXfrm>
    </dsp:sp>
    <dsp:sp modelId="{17605280-1DA1-4E51-8ADA-1BCB01CB78DD}">
      <dsp:nvSpPr>
        <dsp:cNvPr id="0" name=""/>
        <dsp:cNvSpPr/>
      </dsp:nvSpPr>
      <dsp:spPr>
        <a:xfrm>
          <a:off x="2919238" y="3057295"/>
          <a:ext cx="2407823" cy="25419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Heart Rate- 120-160 beats/ min</a:t>
          </a:r>
        </a:p>
      </dsp:txBody>
      <dsp:txXfrm>
        <a:off x="2919238" y="3057295"/>
        <a:ext cx="2407823" cy="2541938"/>
      </dsp:txXfrm>
    </dsp:sp>
    <dsp:sp modelId="{F4D70F31-47AC-4BEA-BB20-58B70FC32F1D}">
      <dsp:nvSpPr>
        <dsp:cNvPr id="0" name=""/>
        <dsp:cNvSpPr/>
      </dsp:nvSpPr>
      <dsp:spPr>
        <a:xfrm>
          <a:off x="5832704" y="3057295"/>
          <a:ext cx="2407823" cy="25419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Blood Pressure-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Systolic- 60-80mmHg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Diastolic- 25-40mmHg</a:t>
          </a:r>
        </a:p>
      </dsp:txBody>
      <dsp:txXfrm>
        <a:off x="5832704" y="3057295"/>
        <a:ext cx="2407823" cy="2541938"/>
      </dsp:txXfrm>
    </dsp:sp>
    <dsp:sp modelId="{37EE763A-BCDA-4DA3-84B9-5DCEA7B47CB0}">
      <dsp:nvSpPr>
        <dsp:cNvPr id="0" name=""/>
        <dsp:cNvSpPr/>
      </dsp:nvSpPr>
      <dsp:spPr>
        <a:xfrm>
          <a:off x="8746170" y="3057295"/>
          <a:ext cx="2407823" cy="25419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Temperature- 36.5-37.5 degree Celsius </a:t>
          </a:r>
        </a:p>
      </dsp:txBody>
      <dsp:txXfrm>
        <a:off x="8746170" y="3057295"/>
        <a:ext cx="2407823" cy="25419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140AA-31A2-4C24-A5A5-2A62C9296E7B}">
      <dsp:nvSpPr>
        <dsp:cNvPr id="0" name=""/>
        <dsp:cNvSpPr/>
      </dsp:nvSpPr>
      <dsp:spPr>
        <a:xfrm>
          <a:off x="4701309" y="2670192"/>
          <a:ext cx="600790" cy="1937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0395" y="0"/>
              </a:lnTo>
              <a:lnTo>
                <a:pt x="300395" y="1937550"/>
              </a:lnTo>
              <a:lnTo>
                <a:pt x="600790" y="19375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1822A-995E-4E58-AF30-72AD5D92F037}">
      <dsp:nvSpPr>
        <dsp:cNvPr id="0" name=""/>
        <dsp:cNvSpPr/>
      </dsp:nvSpPr>
      <dsp:spPr>
        <a:xfrm>
          <a:off x="4701309" y="2670192"/>
          <a:ext cx="600790" cy="4986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0395" y="0"/>
              </a:lnTo>
              <a:lnTo>
                <a:pt x="300395" y="498670"/>
              </a:lnTo>
              <a:lnTo>
                <a:pt x="600790" y="4986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48DE30-8148-4D56-AE94-8BA3AD4D7528}">
      <dsp:nvSpPr>
        <dsp:cNvPr id="0" name=""/>
        <dsp:cNvSpPr/>
      </dsp:nvSpPr>
      <dsp:spPr>
        <a:xfrm>
          <a:off x="4701309" y="1877162"/>
          <a:ext cx="600790" cy="793029"/>
        </a:xfrm>
        <a:custGeom>
          <a:avLst/>
          <a:gdLst/>
          <a:ahLst/>
          <a:cxnLst/>
          <a:rect l="0" t="0" r="0" b="0"/>
          <a:pathLst>
            <a:path>
              <a:moveTo>
                <a:pt x="0" y="793029"/>
              </a:moveTo>
              <a:lnTo>
                <a:pt x="300395" y="793029"/>
              </a:lnTo>
              <a:lnTo>
                <a:pt x="300395" y="0"/>
              </a:lnTo>
              <a:lnTo>
                <a:pt x="60079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5BF55F-3DDE-4DD3-BB3C-07F908D3141C}">
      <dsp:nvSpPr>
        <dsp:cNvPr id="0" name=""/>
        <dsp:cNvSpPr/>
      </dsp:nvSpPr>
      <dsp:spPr>
        <a:xfrm>
          <a:off x="4701309" y="585462"/>
          <a:ext cx="600790" cy="2084729"/>
        </a:xfrm>
        <a:custGeom>
          <a:avLst/>
          <a:gdLst/>
          <a:ahLst/>
          <a:cxnLst/>
          <a:rect l="0" t="0" r="0" b="0"/>
          <a:pathLst>
            <a:path>
              <a:moveTo>
                <a:pt x="0" y="2084729"/>
              </a:moveTo>
              <a:lnTo>
                <a:pt x="300395" y="2084729"/>
              </a:lnTo>
              <a:lnTo>
                <a:pt x="300395" y="0"/>
              </a:lnTo>
              <a:lnTo>
                <a:pt x="60079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6C049D-5B3B-46F1-84CF-A67C1E2680BF}">
      <dsp:nvSpPr>
        <dsp:cNvPr id="0" name=""/>
        <dsp:cNvSpPr/>
      </dsp:nvSpPr>
      <dsp:spPr>
        <a:xfrm>
          <a:off x="4778" y="2212089"/>
          <a:ext cx="4696531" cy="916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Physical Characteristics of Healthy Neonate </a:t>
          </a:r>
        </a:p>
      </dsp:txBody>
      <dsp:txXfrm>
        <a:off x="4778" y="2212089"/>
        <a:ext cx="4696531" cy="916205"/>
      </dsp:txXfrm>
    </dsp:sp>
    <dsp:sp modelId="{2C12C6B2-1BB3-464A-9451-F9589C2F42A1}">
      <dsp:nvSpPr>
        <dsp:cNvPr id="0" name=""/>
        <dsp:cNvSpPr/>
      </dsp:nvSpPr>
      <dsp:spPr>
        <a:xfrm>
          <a:off x="5302100" y="127359"/>
          <a:ext cx="4696531" cy="916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Weight- 2.5-3.9kg (avg-2.9kgs)</a:t>
          </a:r>
        </a:p>
      </dsp:txBody>
      <dsp:txXfrm>
        <a:off x="5302100" y="127359"/>
        <a:ext cx="4696531" cy="916205"/>
      </dsp:txXfrm>
    </dsp:sp>
    <dsp:sp modelId="{A8BD5E0B-9C13-41CB-B564-30742176AFF3}">
      <dsp:nvSpPr>
        <dsp:cNvPr id="0" name=""/>
        <dsp:cNvSpPr/>
      </dsp:nvSpPr>
      <dsp:spPr>
        <a:xfrm>
          <a:off x="5302100" y="1419059"/>
          <a:ext cx="4696531" cy="916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Length- 48-53cms (</a:t>
          </a:r>
          <a:r>
            <a:rPr lang="en-IN" sz="2800" kern="1200" dirty="0" err="1"/>
            <a:t>avg</a:t>
          </a:r>
          <a:r>
            <a:rPr lang="en-IN" sz="2800" kern="1200" dirty="0"/>
            <a:t>- 50cms)</a:t>
          </a:r>
        </a:p>
      </dsp:txBody>
      <dsp:txXfrm>
        <a:off x="5302100" y="1419059"/>
        <a:ext cx="4696531" cy="916205"/>
      </dsp:txXfrm>
    </dsp:sp>
    <dsp:sp modelId="{80B13346-B309-485D-B55B-0981C5DBAE19}">
      <dsp:nvSpPr>
        <dsp:cNvPr id="0" name=""/>
        <dsp:cNvSpPr/>
      </dsp:nvSpPr>
      <dsp:spPr>
        <a:xfrm>
          <a:off x="5302100" y="2710759"/>
          <a:ext cx="4696531" cy="916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Head Circumference- 33-37cms (</a:t>
          </a:r>
          <a:r>
            <a:rPr lang="en-IN" sz="2800" kern="1200" dirty="0" err="1"/>
            <a:t>avg</a:t>
          </a:r>
          <a:r>
            <a:rPr lang="en-IN" sz="2800" kern="1200" dirty="0"/>
            <a:t>- 35cms)</a:t>
          </a:r>
        </a:p>
      </dsp:txBody>
      <dsp:txXfrm>
        <a:off x="5302100" y="2710759"/>
        <a:ext cx="4696531" cy="916205"/>
      </dsp:txXfrm>
    </dsp:sp>
    <dsp:sp modelId="{4372BB65-9353-4EEF-B905-7AAEE8AF4183}">
      <dsp:nvSpPr>
        <dsp:cNvPr id="0" name=""/>
        <dsp:cNvSpPr/>
      </dsp:nvSpPr>
      <dsp:spPr>
        <a:xfrm>
          <a:off x="5302100" y="4002459"/>
          <a:ext cx="4696531" cy="1210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Chest Circumference- 3cms less then head circumference </a:t>
          </a:r>
        </a:p>
      </dsp:txBody>
      <dsp:txXfrm>
        <a:off x="5302100" y="4002459"/>
        <a:ext cx="4696531" cy="1210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/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pPr/>
              <a:t>4/17/2026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74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31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3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45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pPr/>
              <a:t>4/17/2026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656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9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pPr/>
              <a:t>4/17/2026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20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pPr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26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pPr/>
              <a:t>4/17/2026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89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pPr/>
              <a:t>4/17/2026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1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7813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lIns="109728" tIns="109728" rIns="109728" bIns="9144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lIns="109728" tIns="109728" rIns="109728" bIns="9144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lIns="109728" tIns="109728" rIns="109728" bIns="9144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4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6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15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 spc="14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 spc="14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 spc="14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 spc="14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 spc="14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43B7E8-B361-4A91-A7A5-07418CFCF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A74E93-DAA8-4661-8F23-0F48710EA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IN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F212E38-C041-49D9-9236-29FF44B27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664DF-89A0-5C8B-CD41-D835D0CC7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3632" y="1559768"/>
            <a:ext cx="5068568" cy="3135379"/>
          </a:xfrm>
        </p:spPr>
        <p:txBody>
          <a:bodyPr>
            <a:normAutofit/>
          </a:bodyPr>
          <a:lstStyle/>
          <a:p>
            <a:r>
              <a:rPr lang="en-IN" sz="6000" b="1" dirty="0"/>
              <a:t>Care of normal </a:t>
            </a:r>
            <a:r>
              <a:rPr lang="en-IN" sz="6000" b="1" dirty="0" err="1"/>
              <a:t>newborn</a:t>
            </a:r>
            <a:r>
              <a:rPr lang="en-IN" sz="6000" b="1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9FB4F2-B419-155B-9094-7E303EF20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3633" y="4496586"/>
            <a:ext cx="5068567" cy="1427558"/>
          </a:xfrm>
        </p:spPr>
        <p:txBody>
          <a:bodyPr>
            <a:noAutofit/>
          </a:bodyPr>
          <a:lstStyle/>
          <a:p>
            <a:endParaRPr lang="en-IN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0391D1-AA86-467F-A77E-0606FCCCD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430F17-C7B1-40FD-89FA-55002B663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EAAD29-514C-4272-AA97-D2DCEB35B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80894D-F290-4DF4-82A7-905285A7E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23C628F-A5A6-C727-C6FB-41E6AA2A01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22" r="28352"/>
          <a:stretch/>
        </p:blipFill>
        <p:spPr>
          <a:xfrm>
            <a:off x="7555832" y="10"/>
            <a:ext cx="463616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25900" y="1861791"/>
            <a:ext cx="3733792" cy="27136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10326" y="1482296"/>
            <a:ext cx="4628561" cy="30341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040">
              <a:spcBef>
                <a:spcPts val="100"/>
              </a:spcBef>
            </a:pPr>
            <a:endParaRPr sz="2800" dirty="0">
              <a:cs typeface="Times New Roman"/>
            </a:endParaRPr>
          </a:p>
          <a:p>
            <a:pPr>
              <a:spcBef>
                <a:spcPts val="45"/>
              </a:spcBef>
            </a:pPr>
            <a:endParaRPr sz="2800" dirty="0">
              <a:cs typeface="Times New Roman"/>
            </a:endParaRPr>
          </a:p>
          <a:p>
            <a:pPr marL="40640"/>
            <a:r>
              <a:rPr sz="2800" b="1" spc="-10" dirty="0">
                <a:cs typeface="Times New Roman"/>
              </a:rPr>
              <a:t>TOTAL </a:t>
            </a:r>
            <a:r>
              <a:rPr sz="2800" b="1" spc="-5" dirty="0">
                <a:cs typeface="Times New Roman"/>
              </a:rPr>
              <a:t>SCORE </a:t>
            </a:r>
            <a:r>
              <a:rPr sz="2800" b="1" dirty="0">
                <a:cs typeface="Times New Roman"/>
              </a:rPr>
              <a:t>=</a:t>
            </a:r>
            <a:r>
              <a:rPr sz="2800" b="1" spc="-50" dirty="0">
                <a:cs typeface="Times New Roman"/>
              </a:rPr>
              <a:t> </a:t>
            </a:r>
            <a:r>
              <a:rPr sz="2800" b="1" dirty="0">
                <a:cs typeface="Times New Roman"/>
              </a:rPr>
              <a:t>10</a:t>
            </a:r>
            <a:endParaRPr sz="2800" dirty="0">
              <a:cs typeface="Times New Roman"/>
            </a:endParaRPr>
          </a:p>
          <a:p>
            <a:pPr marL="415290" indent="-403225">
              <a:spcBef>
                <a:spcPts val="1175"/>
              </a:spcBef>
              <a:buClr>
                <a:srgbClr val="FFFFFF"/>
              </a:buClr>
              <a:buSzPct val="78571"/>
              <a:buFont typeface="Noto Sans Symbols2"/>
              <a:buChar char="□"/>
              <a:tabLst>
                <a:tab pos="415290" algn="l"/>
                <a:tab pos="415925" algn="l"/>
              </a:tabLst>
            </a:pPr>
            <a:r>
              <a:rPr sz="2800" spc="-5" dirty="0">
                <a:cs typeface="Times New Roman"/>
              </a:rPr>
              <a:t>No </a:t>
            </a:r>
            <a:r>
              <a:rPr sz="2800" dirty="0">
                <a:cs typeface="Times New Roman"/>
              </a:rPr>
              <a:t>depression:</a:t>
            </a:r>
            <a:r>
              <a:rPr sz="2800" spc="-40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7-10</a:t>
            </a:r>
          </a:p>
          <a:p>
            <a:pPr marL="326390" indent="-314325">
              <a:spcBef>
                <a:spcPts val="1140"/>
              </a:spcBef>
              <a:buClr>
                <a:srgbClr val="FFFFFF"/>
              </a:buClr>
              <a:buSzPct val="78571"/>
              <a:buFont typeface="Noto Sans Symbols2"/>
              <a:buChar char="□"/>
              <a:tabLst>
                <a:tab pos="326390" algn="l"/>
                <a:tab pos="327025" algn="l"/>
              </a:tabLst>
            </a:pPr>
            <a:r>
              <a:rPr sz="2800" spc="-5" dirty="0">
                <a:cs typeface="Times New Roman"/>
              </a:rPr>
              <a:t>Mild </a:t>
            </a:r>
            <a:r>
              <a:rPr sz="2800" dirty="0">
                <a:cs typeface="Times New Roman"/>
              </a:rPr>
              <a:t>depression:</a:t>
            </a:r>
            <a:r>
              <a:rPr sz="2800" spc="-95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4-6</a:t>
            </a:r>
          </a:p>
          <a:p>
            <a:pPr marL="326390" indent="-314325">
              <a:spcBef>
                <a:spcPts val="1140"/>
              </a:spcBef>
              <a:buClr>
                <a:srgbClr val="FFFFFF"/>
              </a:buClr>
              <a:buSzPct val="78571"/>
              <a:buFont typeface="Noto Sans Symbols2"/>
              <a:buChar char="□"/>
              <a:tabLst>
                <a:tab pos="326390" algn="l"/>
                <a:tab pos="327025" algn="l"/>
              </a:tabLst>
            </a:pPr>
            <a:r>
              <a:rPr sz="2800" spc="-5" dirty="0">
                <a:cs typeface="Times New Roman"/>
              </a:rPr>
              <a:t>Severe </a:t>
            </a:r>
            <a:r>
              <a:rPr sz="2800" dirty="0">
                <a:cs typeface="Times New Roman"/>
              </a:rPr>
              <a:t>depression:</a:t>
            </a:r>
            <a:r>
              <a:rPr sz="2800" spc="-95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0-3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000A1-0067-A7A2-679B-7D121EBDC9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cap="none" dirty="0"/>
              <a:t>Assessment Of Gestational Age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CAF44D-413F-DAC8-026A-6ECE41C222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6191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978E2-CDE3-5FFF-89D8-A8A1151CFA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Reflexes of normal neonate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4F259-A3AE-AD67-904F-D84F822E10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5894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>
            <a:extLst>
              <a:ext uri="{FF2B5EF4-FFF2-40B4-BE49-F238E27FC236}">
                <a16:creationId xmlns:a16="http://schemas.microsoft.com/office/drawing/2014/main" id="{50FF3F55-58FF-BC22-5379-826CF8448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652" y="2638468"/>
            <a:ext cx="524534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+mn-lt"/>
              </a:rPr>
              <a:t>PALMAR GRASPING </a:t>
            </a:r>
          </a:p>
          <a:p>
            <a:r>
              <a:rPr lang="en-US" altLang="en-US" sz="2800" b="1" dirty="0">
                <a:latin typeface="+mn-lt"/>
              </a:rPr>
              <a:t>REFLEX</a:t>
            </a:r>
          </a:p>
          <a:p>
            <a:pPr algn="just"/>
            <a:r>
              <a:rPr lang="en-US" altLang="en-US" sz="2800" dirty="0">
                <a:latin typeface="+mn-lt"/>
              </a:rPr>
              <a:t>Disappear in about 4-6 months of age</a:t>
            </a:r>
          </a:p>
        </p:txBody>
      </p:sp>
      <p:pic>
        <p:nvPicPr>
          <p:cNvPr id="3074" name="Picture 2" descr="Best Hand Grasp GIFs | Gfycat">
            <a:extLst>
              <a:ext uri="{FF2B5EF4-FFF2-40B4-BE49-F238E27FC236}">
                <a16:creationId xmlns:a16="http://schemas.microsoft.com/office/drawing/2014/main" id="{FE5C6223-FB12-1A65-271A-20FB25EB7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431" y="1864936"/>
            <a:ext cx="4572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0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>
            <a:extLst>
              <a:ext uri="{FF2B5EF4-FFF2-40B4-BE49-F238E27FC236}">
                <a16:creationId xmlns:a16="http://schemas.microsoft.com/office/drawing/2014/main" id="{50FF3F55-58FF-BC22-5379-826CF8448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521059"/>
            <a:ext cx="524534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+mn-lt"/>
              </a:rPr>
              <a:t>PLANTER GRASPING </a:t>
            </a:r>
          </a:p>
          <a:p>
            <a:r>
              <a:rPr lang="en-US" altLang="en-US" sz="2800" b="1" dirty="0">
                <a:latin typeface="+mn-lt"/>
              </a:rPr>
              <a:t>REFLEX</a:t>
            </a:r>
          </a:p>
          <a:p>
            <a:pPr algn="just"/>
            <a:r>
              <a:rPr lang="en-US" altLang="en-US" sz="2800" dirty="0">
                <a:latin typeface="+mn-lt"/>
              </a:rPr>
              <a:t>Disappear in about 9 months to 1 year of age</a:t>
            </a:r>
          </a:p>
        </p:txBody>
      </p:sp>
      <p:pic>
        <p:nvPicPr>
          <p:cNvPr id="9218" name="Picture 2" descr="Baby Foot Reflex GIF - Baby Foot Reflex Hold - Discover &amp; Share GIFs">
            <a:extLst>
              <a:ext uri="{FF2B5EF4-FFF2-40B4-BE49-F238E27FC236}">
                <a16:creationId xmlns:a16="http://schemas.microsoft.com/office/drawing/2014/main" id="{D69F7430-E850-E361-A860-A037D5C47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85" y="1966471"/>
            <a:ext cx="3086296" cy="308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067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>
            <a:extLst>
              <a:ext uri="{FF2B5EF4-FFF2-40B4-BE49-F238E27FC236}">
                <a16:creationId xmlns:a16="http://schemas.microsoft.com/office/drawing/2014/main" id="{5F161A94-5407-0D1C-667C-AC0ACA812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314" y="1753386"/>
            <a:ext cx="556731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+mn-lt"/>
              </a:rPr>
              <a:t>MORO  REFLEX  (Startle Reflex) </a:t>
            </a:r>
          </a:p>
          <a:p>
            <a:pPr eaLnBrk="1" hangingPunct="1"/>
            <a:r>
              <a:rPr lang="en-US" altLang="en-US" sz="2800" dirty="0">
                <a:latin typeface="+mn-lt"/>
              </a:rPr>
              <a:t>When the infant hear sudden loud noise or experience sudden  movement the infant will extend the arms up, and the move the arms back to the body. </a:t>
            </a:r>
          </a:p>
          <a:p>
            <a:pPr eaLnBrk="1" hangingPunct="1"/>
            <a:r>
              <a:rPr lang="en-US" altLang="en-US" sz="2800" dirty="0">
                <a:latin typeface="+mn-lt"/>
              </a:rPr>
              <a:t>Disappear in about 6 months.  </a:t>
            </a:r>
          </a:p>
        </p:txBody>
      </p:sp>
      <p:pic>
        <p:nvPicPr>
          <p:cNvPr id="5122" name="Picture 2" descr="The Moro reflex or startle reflex - Mali Pregnancy &amp; Parenting">
            <a:extLst>
              <a:ext uri="{FF2B5EF4-FFF2-40B4-BE49-F238E27FC236}">
                <a16:creationId xmlns:a16="http://schemas.microsoft.com/office/drawing/2014/main" id="{91940240-85D8-E82D-32B3-7078ECA07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825" y="1753386"/>
            <a:ext cx="4176860" cy="417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994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3">
            <a:extLst>
              <a:ext uri="{FF2B5EF4-FFF2-40B4-BE49-F238E27FC236}">
                <a16:creationId xmlns:a16="http://schemas.microsoft.com/office/drawing/2014/main" id="{D6D38E2F-F192-0B23-3BF7-C1A695E05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547" y="2486745"/>
            <a:ext cx="455314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+mn-lt"/>
              </a:rPr>
              <a:t>ROOTING</a:t>
            </a:r>
          </a:p>
          <a:p>
            <a:pPr eaLnBrk="1" hangingPunct="1"/>
            <a:r>
              <a:rPr lang="en-US" altLang="en-US" sz="2800" b="1" dirty="0">
                <a:latin typeface="+mn-lt"/>
              </a:rPr>
              <a:t>REFLEX</a:t>
            </a:r>
          </a:p>
          <a:p>
            <a:pPr eaLnBrk="1" hangingPunct="1"/>
            <a:r>
              <a:rPr lang="en-US" altLang="en-US" sz="2800" dirty="0">
                <a:latin typeface="+mn-lt"/>
              </a:rPr>
              <a:t>Disappears in about 4 months of age. </a:t>
            </a:r>
          </a:p>
        </p:txBody>
      </p:sp>
      <p:pic>
        <p:nvPicPr>
          <p:cNvPr id="2050" name="Picture 2" descr="The rooting reflex - Mali Pregnancy &amp; Parenting">
            <a:extLst>
              <a:ext uri="{FF2B5EF4-FFF2-40B4-BE49-F238E27FC236}">
                <a16:creationId xmlns:a16="http://schemas.microsoft.com/office/drawing/2014/main" id="{217E2CBB-3308-348F-FBCC-13BB6BE5C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86" y="1253765"/>
            <a:ext cx="4854804" cy="485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708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>
            <a:extLst>
              <a:ext uri="{FF2B5EF4-FFF2-40B4-BE49-F238E27FC236}">
                <a16:creationId xmlns:a16="http://schemas.microsoft.com/office/drawing/2014/main" id="{5F161A94-5407-0D1C-667C-AC0ACA812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619" y="2474893"/>
            <a:ext cx="55673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+mn-lt"/>
              </a:rPr>
              <a:t>SUCKING  REFLEX  </a:t>
            </a:r>
          </a:p>
          <a:p>
            <a:pPr eaLnBrk="1" hangingPunct="1"/>
            <a:r>
              <a:rPr lang="en-US" altLang="en-US" sz="2800" dirty="0">
                <a:latin typeface="+mn-lt"/>
              </a:rPr>
              <a:t>Disappear in about 4 months.  </a:t>
            </a:r>
          </a:p>
        </p:txBody>
      </p:sp>
      <p:pic>
        <p:nvPicPr>
          <p:cNvPr id="10242" name="Picture 2" descr="The suck reflex - Mali Pregnancy &amp; Parenting">
            <a:extLst>
              <a:ext uri="{FF2B5EF4-FFF2-40B4-BE49-F238E27FC236}">
                <a16:creationId xmlns:a16="http://schemas.microsoft.com/office/drawing/2014/main" id="{587BE680-1C60-3B93-5003-92B0E52FC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29" y="1131216"/>
            <a:ext cx="5034699" cy="503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659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>
            <a:extLst>
              <a:ext uri="{FF2B5EF4-FFF2-40B4-BE49-F238E27FC236}">
                <a16:creationId xmlns:a16="http://schemas.microsoft.com/office/drawing/2014/main" id="{5F161A94-5407-0D1C-667C-AC0ACA812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619" y="2474893"/>
            <a:ext cx="55673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+mn-lt"/>
              </a:rPr>
              <a:t>BABINISKI REFLEX</a:t>
            </a:r>
          </a:p>
          <a:p>
            <a:pPr eaLnBrk="1" hangingPunct="1"/>
            <a:r>
              <a:rPr lang="en-US" altLang="en-US" sz="2800" dirty="0">
                <a:latin typeface="+mn-lt"/>
              </a:rPr>
              <a:t>Disappear in about 1 year.  </a:t>
            </a:r>
          </a:p>
        </p:txBody>
      </p:sp>
      <p:pic>
        <p:nvPicPr>
          <p:cNvPr id="4" name="Picture 2" descr="c:\windows\TEMP\auto1.bmp">
            <a:extLst>
              <a:ext uri="{FF2B5EF4-FFF2-40B4-BE49-F238E27FC236}">
                <a16:creationId xmlns:a16="http://schemas.microsoft.com/office/drawing/2014/main" id="{9448B003-C51B-CCC6-BDDB-7BB71FBC9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041" y="600075"/>
            <a:ext cx="58674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303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>
            <a:extLst>
              <a:ext uri="{FF2B5EF4-FFF2-40B4-BE49-F238E27FC236}">
                <a16:creationId xmlns:a16="http://schemas.microsoft.com/office/drawing/2014/main" id="{5F161A94-5407-0D1C-667C-AC0ACA812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30" y="2437186"/>
            <a:ext cx="556731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+mn-lt"/>
              </a:rPr>
              <a:t>STEPPING OR DANCING REFLEX</a:t>
            </a:r>
          </a:p>
          <a:p>
            <a:pPr eaLnBrk="1" hangingPunct="1"/>
            <a:r>
              <a:rPr lang="en-US" altLang="en-US" sz="2800" dirty="0">
                <a:latin typeface="+mn-lt"/>
              </a:rPr>
              <a:t>Disappear in about 3-4 months of age.  </a:t>
            </a:r>
          </a:p>
        </p:txBody>
      </p:sp>
      <p:pic>
        <p:nvPicPr>
          <p:cNvPr id="15362" name="Picture 2" descr="7. Stepping Reflex GIF | Gfycat">
            <a:extLst>
              <a:ext uri="{FF2B5EF4-FFF2-40B4-BE49-F238E27FC236}">
                <a16:creationId xmlns:a16="http://schemas.microsoft.com/office/drawing/2014/main" id="{199B2FBB-E541-6F93-11F7-EE130D1D6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945" y="2072326"/>
            <a:ext cx="4572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463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D472-10EC-F297-DE3D-9CE18F1D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800" b="1" dirty="0"/>
              <a:t>Healthy Infant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01638-F460-3B53-DE02-B4130360A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2800" dirty="0"/>
              <a:t>A healthy infant born at term between 38-42 weeks should have average  birth weight (more then 2500gms), cries immediately following birth, establishes independent rhythmic respiration &amp; quickly adapts to the changed environment.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9925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>
            <a:extLst>
              <a:ext uri="{FF2B5EF4-FFF2-40B4-BE49-F238E27FC236}">
                <a16:creationId xmlns:a16="http://schemas.microsoft.com/office/drawing/2014/main" id="{5F161A94-5407-0D1C-667C-AC0ACA812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77" y="1909285"/>
            <a:ext cx="556731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+mn-lt"/>
              </a:rPr>
              <a:t>TONIC NECK REFLEX</a:t>
            </a:r>
          </a:p>
          <a:p>
            <a:pPr algn="just" eaLnBrk="1" hangingPunct="1"/>
            <a:r>
              <a:rPr lang="en-US" altLang="en-US" sz="2800" dirty="0">
                <a:latin typeface="+mn-lt"/>
              </a:rPr>
              <a:t>When infant head is turned to a particular side, the leg and arm on that side will extend while the leg and arm on the opposite side will flex. </a:t>
            </a:r>
          </a:p>
          <a:p>
            <a:pPr algn="just" eaLnBrk="1" hangingPunct="1"/>
            <a:r>
              <a:rPr lang="en-US" altLang="en-US" sz="2800" dirty="0">
                <a:latin typeface="+mn-lt"/>
              </a:rPr>
              <a:t>Disappear in about 4 months of age.  </a:t>
            </a:r>
          </a:p>
        </p:txBody>
      </p:sp>
      <p:pic>
        <p:nvPicPr>
          <p:cNvPr id="18434" name="Picture 2" descr="17Primitive Reflexes Asymmetric Tonic Neck animated gif">
            <a:extLst>
              <a:ext uri="{FF2B5EF4-FFF2-40B4-BE49-F238E27FC236}">
                <a16:creationId xmlns:a16="http://schemas.microsoft.com/office/drawing/2014/main" id="{06EDDE81-D25C-8E78-28B8-2C0319275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992" y="2322233"/>
            <a:ext cx="3766401" cy="282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542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8814D-EDB2-965B-E9D1-3A3615B17D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Immediate </a:t>
            </a:r>
            <a:r>
              <a:rPr lang="en-IN" dirty="0" err="1"/>
              <a:t>newborn</a:t>
            </a:r>
            <a:r>
              <a:rPr lang="en-IN"/>
              <a:t> care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A3B7FB-4076-A663-5483-12506E1E39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8575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9900" y="3889904"/>
            <a:ext cx="2484755" cy="2668270"/>
            <a:chOff x="6665899" y="3889904"/>
            <a:chExt cx="2484755" cy="2668270"/>
          </a:xfrm>
        </p:grpSpPr>
        <p:sp>
          <p:nvSpPr>
            <p:cNvPr id="3" name="object 3"/>
            <p:cNvSpPr/>
            <p:nvPr/>
          </p:nvSpPr>
          <p:spPr>
            <a:xfrm>
              <a:off x="6670661" y="3894667"/>
              <a:ext cx="2470785" cy="2658745"/>
            </a:xfrm>
            <a:custGeom>
              <a:avLst/>
              <a:gdLst/>
              <a:ahLst/>
              <a:cxnLst/>
              <a:rect l="l" t="t" r="r" b="b"/>
              <a:pathLst>
                <a:path w="2470784" h="2658745">
                  <a:moveTo>
                    <a:pt x="2470445" y="0"/>
                  </a:moveTo>
                  <a:lnTo>
                    <a:pt x="1714196" y="756248"/>
                  </a:lnTo>
                </a:path>
                <a:path w="2470784" h="2658745">
                  <a:moveTo>
                    <a:pt x="2470445" y="188074"/>
                  </a:moveTo>
                  <a:lnTo>
                    <a:pt x="0" y="2658519"/>
                  </a:lnTo>
                </a:path>
                <a:path w="2470784" h="2658745">
                  <a:moveTo>
                    <a:pt x="2470445" y="266549"/>
                  </a:moveTo>
                  <a:lnTo>
                    <a:pt x="899173" y="1837821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94784" y="4038592"/>
              <a:ext cx="1441450" cy="1504950"/>
            </a:xfrm>
            <a:custGeom>
              <a:avLst/>
              <a:gdLst/>
              <a:ahLst/>
              <a:cxnLst/>
              <a:rect l="l" t="t" r="r" b="b"/>
              <a:pathLst>
                <a:path w="1441450" h="1504950">
                  <a:moveTo>
                    <a:pt x="1441372" y="0"/>
                  </a:moveTo>
                  <a:lnTo>
                    <a:pt x="0" y="1441372"/>
                  </a:lnTo>
                </a:path>
                <a:path w="1441450" h="1504950">
                  <a:moveTo>
                    <a:pt x="1441372" y="457274"/>
                  </a:moveTo>
                  <a:lnTo>
                    <a:pt x="394149" y="1504496"/>
                  </a:lnTo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35904" y="1108911"/>
            <a:ext cx="8223598" cy="63991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lang="en-US" sz="4500" b="1" spc="15" dirty="0"/>
              <a:t>Immediate </a:t>
            </a:r>
            <a:r>
              <a:rPr lang="en-US" sz="4500" b="1" spc="5" dirty="0"/>
              <a:t>Basic </a:t>
            </a:r>
            <a:r>
              <a:rPr lang="en-US" sz="4500" b="1" spc="10" dirty="0"/>
              <a:t>Care </a:t>
            </a:r>
            <a:r>
              <a:rPr lang="en-US" sz="4500" b="1" spc="15" dirty="0"/>
              <a:t>At</a:t>
            </a:r>
            <a:r>
              <a:rPr lang="en-US" sz="4500" b="1" spc="-30" dirty="0"/>
              <a:t> </a:t>
            </a:r>
            <a:r>
              <a:rPr lang="en-US" sz="4500" b="1" spc="5" dirty="0"/>
              <a:t>Birth</a:t>
            </a:r>
            <a:endParaRPr lang="en-US" sz="4500" b="1" dirty="0"/>
          </a:p>
        </p:txBody>
      </p:sp>
      <p:sp>
        <p:nvSpPr>
          <p:cNvPr id="6" name="object 6"/>
          <p:cNvSpPr txBox="1"/>
          <p:nvPr/>
        </p:nvSpPr>
        <p:spPr>
          <a:xfrm>
            <a:off x="1735904" y="2251578"/>
            <a:ext cx="7941496" cy="3212418"/>
          </a:xfrm>
          <a:prstGeom prst="rect">
            <a:avLst/>
          </a:prstGeom>
        </p:spPr>
        <p:txBody>
          <a:bodyPr vert="horz" wrap="square" lIns="0" tIns="222250" rIns="0" bIns="0" rtlCol="0">
            <a:spAutoFit/>
          </a:bodyPr>
          <a:lstStyle/>
          <a:p>
            <a:pPr marL="483869" indent="-457200">
              <a:spcBef>
                <a:spcPts val="1750"/>
              </a:spcBef>
              <a:buClr>
                <a:srgbClr val="FFFFFF"/>
              </a:buClr>
              <a:buSzPct val="66666"/>
              <a:buFont typeface="Arial" panose="020B0604020202020204" pitchFamily="34" charset="0"/>
              <a:buChar char="•"/>
              <a:tabLst>
                <a:tab pos="451484" algn="l"/>
                <a:tab pos="452120" algn="l"/>
              </a:tabLst>
            </a:pPr>
            <a:r>
              <a:rPr sz="2800" spc="-5" dirty="0">
                <a:cs typeface="Times New Roman"/>
              </a:rPr>
              <a:t>Maintenance </a:t>
            </a:r>
            <a:r>
              <a:rPr sz="2800" dirty="0">
                <a:cs typeface="Times New Roman"/>
              </a:rPr>
              <a:t>of</a:t>
            </a:r>
            <a:r>
              <a:rPr sz="2800" spc="-1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temperature</a:t>
            </a:r>
            <a:endParaRPr sz="2800" dirty="0">
              <a:cs typeface="Times New Roman"/>
            </a:endParaRPr>
          </a:p>
          <a:p>
            <a:pPr marL="469264" indent="-457200">
              <a:spcBef>
                <a:spcPts val="1650"/>
              </a:spcBef>
              <a:buClr>
                <a:srgbClr val="FFFFFF"/>
              </a:buClr>
              <a:buSzPct val="79166"/>
              <a:buFont typeface="Arial" panose="020B0604020202020204" pitchFamily="34" charset="0"/>
              <a:buChar char="•"/>
              <a:tabLst>
                <a:tab pos="464184" algn="l"/>
                <a:tab pos="464820" algn="l"/>
              </a:tabLst>
            </a:pPr>
            <a:r>
              <a:rPr sz="2800" spc="-5" dirty="0">
                <a:cs typeface="Times New Roman"/>
              </a:rPr>
              <a:t>Establishment </a:t>
            </a:r>
            <a:r>
              <a:rPr sz="2800" dirty="0">
                <a:cs typeface="Times New Roman"/>
              </a:rPr>
              <a:t>of open </a:t>
            </a:r>
            <a:r>
              <a:rPr sz="2800" spc="-5" dirty="0">
                <a:cs typeface="Times New Roman"/>
              </a:rPr>
              <a:t>airway </a:t>
            </a:r>
            <a:r>
              <a:rPr sz="2800" dirty="0">
                <a:cs typeface="Times New Roman"/>
              </a:rPr>
              <a:t>&amp;</a:t>
            </a:r>
            <a:r>
              <a:rPr sz="2800" spc="-95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circulation</a:t>
            </a:r>
            <a:endParaRPr sz="2800" dirty="0">
              <a:cs typeface="Times New Roman"/>
            </a:endParaRPr>
          </a:p>
          <a:p>
            <a:pPr marL="469264" indent="-457200">
              <a:spcBef>
                <a:spcPts val="1620"/>
              </a:spcBef>
              <a:buClr>
                <a:srgbClr val="FFFFFF"/>
              </a:buClr>
              <a:buSzPct val="79166"/>
              <a:buFont typeface="Arial" panose="020B0604020202020204" pitchFamily="34" charset="0"/>
              <a:buChar char="•"/>
              <a:tabLst>
                <a:tab pos="464184" algn="l"/>
                <a:tab pos="464820" algn="l"/>
              </a:tabLst>
            </a:pPr>
            <a:r>
              <a:rPr sz="2800" dirty="0">
                <a:cs typeface="Times New Roman"/>
              </a:rPr>
              <a:t>Identification of</a:t>
            </a:r>
            <a:r>
              <a:rPr sz="2800" spc="-10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newborn</a:t>
            </a:r>
          </a:p>
          <a:p>
            <a:pPr marL="469264" indent="-457200">
              <a:spcBef>
                <a:spcPts val="1620"/>
              </a:spcBef>
              <a:buClr>
                <a:srgbClr val="FFFFFF"/>
              </a:buClr>
              <a:buSzPct val="79166"/>
              <a:buFont typeface="Arial" panose="020B0604020202020204" pitchFamily="34" charset="0"/>
              <a:buChar char="•"/>
              <a:tabLst>
                <a:tab pos="464184" algn="l"/>
                <a:tab pos="464820" algn="l"/>
              </a:tabLst>
            </a:pPr>
            <a:r>
              <a:rPr sz="2800" spc="-5" dirty="0">
                <a:cs typeface="Times New Roman"/>
              </a:rPr>
              <a:t>Vitamin </a:t>
            </a:r>
            <a:r>
              <a:rPr sz="2800" dirty="0">
                <a:cs typeface="Times New Roman"/>
              </a:rPr>
              <a:t>K</a:t>
            </a:r>
            <a:r>
              <a:rPr sz="2800" spc="-1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injection</a:t>
            </a:r>
            <a:endParaRPr sz="2800" dirty="0">
              <a:cs typeface="Times New Roman"/>
            </a:endParaRPr>
          </a:p>
          <a:p>
            <a:pPr marL="469264" indent="-457200">
              <a:spcBef>
                <a:spcPts val="1620"/>
              </a:spcBef>
              <a:buClr>
                <a:srgbClr val="FFFFFF"/>
              </a:buClr>
              <a:buSzPct val="79166"/>
              <a:buFont typeface="Arial" panose="020B0604020202020204" pitchFamily="34" charset="0"/>
              <a:buChar char="•"/>
              <a:tabLst>
                <a:tab pos="464184" algn="l"/>
                <a:tab pos="464820" algn="l"/>
              </a:tabLst>
            </a:pPr>
            <a:r>
              <a:rPr sz="2800" dirty="0">
                <a:cs typeface="Times New Roman"/>
              </a:rPr>
              <a:t>Initiation of</a:t>
            </a:r>
            <a:r>
              <a:rPr sz="2800" spc="-10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breastfeeding.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9900" y="3889904"/>
            <a:ext cx="2484755" cy="2668270"/>
            <a:chOff x="6665899" y="3889904"/>
            <a:chExt cx="2484755" cy="2668270"/>
          </a:xfrm>
        </p:grpSpPr>
        <p:sp>
          <p:nvSpPr>
            <p:cNvPr id="3" name="object 3"/>
            <p:cNvSpPr/>
            <p:nvPr/>
          </p:nvSpPr>
          <p:spPr>
            <a:xfrm>
              <a:off x="6670661" y="3894667"/>
              <a:ext cx="2470785" cy="2658745"/>
            </a:xfrm>
            <a:custGeom>
              <a:avLst/>
              <a:gdLst/>
              <a:ahLst/>
              <a:cxnLst/>
              <a:rect l="l" t="t" r="r" b="b"/>
              <a:pathLst>
                <a:path w="2470784" h="2658745">
                  <a:moveTo>
                    <a:pt x="2470445" y="0"/>
                  </a:moveTo>
                  <a:lnTo>
                    <a:pt x="1714196" y="756248"/>
                  </a:lnTo>
                </a:path>
                <a:path w="2470784" h="2658745">
                  <a:moveTo>
                    <a:pt x="2470445" y="188074"/>
                  </a:moveTo>
                  <a:lnTo>
                    <a:pt x="0" y="2658519"/>
                  </a:lnTo>
                </a:path>
                <a:path w="2470784" h="2658745">
                  <a:moveTo>
                    <a:pt x="2470445" y="266549"/>
                  </a:moveTo>
                  <a:lnTo>
                    <a:pt x="899173" y="1837821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94784" y="4038592"/>
              <a:ext cx="1441450" cy="1504950"/>
            </a:xfrm>
            <a:custGeom>
              <a:avLst/>
              <a:gdLst/>
              <a:ahLst/>
              <a:cxnLst/>
              <a:rect l="l" t="t" r="r" b="b"/>
              <a:pathLst>
                <a:path w="1441450" h="1504950">
                  <a:moveTo>
                    <a:pt x="1441372" y="0"/>
                  </a:moveTo>
                  <a:lnTo>
                    <a:pt x="0" y="1441372"/>
                  </a:lnTo>
                </a:path>
                <a:path w="1441450" h="1504950">
                  <a:moveTo>
                    <a:pt x="1441372" y="457274"/>
                  </a:moveTo>
                  <a:lnTo>
                    <a:pt x="394149" y="1504496"/>
                  </a:lnTo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97826" y="858779"/>
            <a:ext cx="8841684" cy="6360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235">
              <a:spcBef>
                <a:spcPts val="1750"/>
              </a:spcBef>
            </a:pPr>
            <a:r>
              <a:rPr lang="en-IN" sz="4500" b="1" spc="-5" dirty="0">
                <a:latin typeface="+mj-lt"/>
                <a:cs typeface="Times New Roman"/>
              </a:rPr>
              <a:t>Maintenance </a:t>
            </a:r>
            <a:r>
              <a:rPr lang="en-IN" sz="4500" b="1" dirty="0">
                <a:latin typeface="+mj-lt"/>
                <a:cs typeface="Times New Roman"/>
              </a:rPr>
              <a:t>of</a:t>
            </a:r>
            <a:r>
              <a:rPr lang="en-IN" sz="4500" b="1" spc="-5" dirty="0">
                <a:latin typeface="+mj-lt"/>
                <a:cs typeface="Times New Roman"/>
              </a:rPr>
              <a:t> </a:t>
            </a:r>
            <a:r>
              <a:rPr lang="en-IN" sz="4500" b="1" spc="-5" dirty="0">
                <a:cs typeface="Times New Roman"/>
              </a:rPr>
              <a:t>T</a:t>
            </a:r>
            <a:r>
              <a:rPr lang="en-IN" sz="4500" b="1" dirty="0">
                <a:latin typeface="+mj-lt"/>
                <a:cs typeface="Times New Roman"/>
              </a:rPr>
              <a:t>emperature:</a:t>
            </a:r>
            <a:endParaRPr lang="en-IN" sz="4500" dirty="0">
              <a:latin typeface="+mj-lt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32000" y="1931878"/>
            <a:ext cx="7680959" cy="3425297"/>
          </a:xfrm>
          <a:prstGeom prst="rect">
            <a:avLst/>
          </a:prstGeom>
        </p:spPr>
        <p:txBody>
          <a:bodyPr vert="horz" wrap="square" lIns="0" tIns="222250" rIns="0" bIns="0" rtlCol="0">
            <a:spAutoFit/>
          </a:bodyPr>
          <a:lstStyle/>
          <a:p>
            <a:pPr marL="692785" indent="-680720">
              <a:spcBef>
                <a:spcPts val="1650"/>
              </a:spcBef>
              <a:buClr>
                <a:srgbClr val="FFFFFF"/>
              </a:buClr>
              <a:buSzPct val="79166"/>
              <a:buFont typeface="Arial" panose="020B0604020202020204" pitchFamily="34" charset="0"/>
              <a:buChar char="•"/>
              <a:tabLst>
                <a:tab pos="692785" algn="l"/>
                <a:tab pos="693420" algn="l"/>
              </a:tabLst>
            </a:pPr>
            <a:r>
              <a:rPr sz="2800" dirty="0">
                <a:latin typeface="+mj-lt"/>
                <a:cs typeface="Times New Roman"/>
              </a:rPr>
              <a:t>Immediately dry </a:t>
            </a:r>
            <a:r>
              <a:rPr sz="2800" spc="-5" dirty="0">
                <a:latin typeface="+mj-lt"/>
                <a:cs typeface="Times New Roman"/>
              </a:rPr>
              <a:t>the infant </a:t>
            </a:r>
            <a:r>
              <a:rPr sz="2800" dirty="0">
                <a:latin typeface="+mj-lt"/>
                <a:cs typeface="Times New Roman"/>
              </a:rPr>
              <a:t>under a radiant</a:t>
            </a:r>
            <a:r>
              <a:rPr sz="2800" spc="-45" dirty="0">
                <a:latin typeface="+mj-lt"/>
                <a:cs typeface="Times New Roman"/>
              </a:rPr>
              <a:t> </a:t>
            </a:r>
            <a:r>
              <a:rPr sz="2800" spc="-5" dirty="0">
                <a:latin typeface="+mj-lt"/>
                <a:cs typeface="Times New Roman"/>
              </a:rPr>
              <a:t>warmer</a:t>
            </a:r>
            <a:endParaRPr sz="2800" dirty="0">
              <a:latin typeface="+mj-lt"/>
              <a:cs typeface="Times New Roman"/>
            </a:endParaRPr>
          </a:p>
          <a:p>
            <a:pPr marL="692785" indent="-680720">
              <a:spcBef>
                <a:spcPts val="1620"/>
              </a:spcBef>
              <a:buClr>
                <a:srgbClr val="FFFFFF"/>
              </a:buClr>
              <a:buSzPct val="79166"/>
              <a:buFont typeface="Arial" panose="020B0604020202020204" pitchFamily="34" charset="0"/>
              <a:buChar char="•"/>
              <a:tabLst>
                <a:tab pos="692785" algn="l"/>
                <a:tab pos="693420" algn="l"/>
              </a:tabLst>
            </a:pPr>
            <a:r>
              <a:rPr sz="2800" spc="-5" dirty="0">
                <a:latin typeface="+mj-lt"/>
                <a:cs typeface="Times New Roman"/>
              </a:rPr>
              <a:t>Skin to skin contact with the</a:t>
            </a:r>
            <a:r>
              <a:rPr sz="2800" spc="-20" dirty="0">
                <a:latin typeface="+mj-lt"/>
                <a:cs typeface="Times New Roman"/>
              </a:rPr>
              <a:t> </a:t>
            </a:r>
            <a:r>
              <a:rPr sz="2800" spc="-5" dirty="0">
                <a:latin typeface="+mj-lt"/>
                <a:cs typeface="Times New Roman"/>
              </a:rPr>
              <a:t>mother.</a:t>
            </a:r>
            <a:endParaRPr sz="2800" dirty="0">
              <a:latin typeface="+mj-lt"/>
              <a:cs typeface="Times New Roman"/>
            </a:endParaRPr>
          </a:p>
          <a:p>
            <a:pPr marL="692785" indent="-680720">
              <a:spcBef>
                <a:spcPts val="1620"/>
              </a:spcBef>
              <a:buClr>
                <a:srgbClr val="FFFFFF"/>
              </a:buClr>
              <a:buSzPct val="79166"/>
              <a:buFont typeface="Arial" panose="020B0604020202020204" pitchFamily="34" charset="0"/>
              <a:buChar char="•"/>
              <a:tabLst>
                <a:tab pos="692785" algn="l"/>
                <a:tab pos="693420" algn="l"/>
              </a:tabLst>
            </a:pPr>
            <a:r>
              <a:rPr sz="2800" spc="-5" dirty="0">
                <a:latin typeface="+mj-lt"/>
                <a:cs typeface="Times New Roman"/>
              </a:rPr>
              <a:t>Keep </a:t>
            </a:r>
            <a:r>
              <a:rPr sz="2800" dirty="0">
                <a:latin typeface="+mj-lt"/>
                <a:cs typeface="Times New Roman"/>
              </a:rPr>
              <a:t>neonates head</a:t>
            </a:r>
            <a:r>
              <a:rPr sz="2800" spc="-10" dirty="0">
                <a:latin typeface="+mj-lt"/>
                <a:cs typeface="Times New Roman"/>
              </a:rPr>
              <a:t> </a:t>
            </a:r>
            <a:r>
              <a:rPr sz="2800" spc="-5" dirty="0">
                <a:latin typeface="+mj-lt"/>
                <a:cs typeface="Times New Roman"/>
              </a:rPr>
              <a:t>covered.</a:t>
            </a:r>
            <a:endParaRPr lang="en-IN" sz="2800" dirty="0">
              <a:latin typeface="+mj-lt"/>
              <a:cs typeface="Times New Roman"/>
            </a:endParaRPr>
          </a:p>
          <a:p>
            <a:pPr marL="692785" indent="-680720">
              <a:spcBef>
                <a:spcPts val="1620"/>
              </a:spcBef>
              <a:buClr>
                <a:srgbClr val="FFFFFF"/>
              </a:buClr>
              <a:buSzPct val="79166"/>
              <a:buFont typeface="Arial" panose="020B0604020202020204" pitchFamily="34" charset="0"/>
              <a:buChar char="•"/>
              <a:tabLst>
                <a:tab pos="692785" algn="l"/>
                <a:tab pos="693420" algn="l"/>
              </a:tabLst>
            </a:pPr>
            <a:r>
              <a:rPr sz="2800" spc="-5" dirty="0">
                <a:latin typeface="+mj-lt"/>
                <a:cs typeface="Times New Roman"/>
              </a:rPr>
              <a:t>Rooming in </a:t>
            </a:r>
            <a:r>
              <a:rPr sz="2800" dirty="0">
                <a:latin typeface="+mj-lt"/>
                <a:cs typeface="Times New Roman"/>
              </a:rPr>
              <a:t>(The baby </a:t>
            </a:r>
            <a:r>
              <a:rPr sz="2800" spc="-5" dirty="0">
                <a:latin typeface="+mj-lt"/>
                <a:cs typeface="Times New Roman"/>
              </a:rPr>
              <a:t>should </a:t>
            </a:r>
            <a:r>
              <a:rPr sz="2800" dirty="0">
                <a:latin typeface="+mj-lt"/>
                <a:cs typeface="Times New Roman"/>
              </a:rPr>
              <a:t>not</a:t>
            </a:r>
            <a:r>
              <a:rPr sz="2800" spc="10" dirty="0">
                <a:latin typeface="+mj-lt"/>
                <a:cs typeface="Times New Roman"/>
              </a:rPr>
              <a:t> </a:t>
            </a:r>
            <a:r>
              <a:rPr sz="2800" dirty="0">
                <a:latin typeface="+mj-lt"/>
                <a:cs typeface="Times New Roman"/>
              </a:rPr>
              <a:t>be</a:t>
            </a:r>
            <a:r>
              <a:rPr sz="2800" spc="5" dirty="0">
                <a:latin typeface="+mj-lt"/>
                <a:cs typeface="Times New Roman"/>
              </a:rPr>
              <a:t> </a:t>
            </a:r>
            <a:r>
              <a:rPr sz="2800" spc="-5" dirty="0">
                <a:latin typeface="+mj-lt"/>
                <a:cs typeface="Times New Roman"/>
              </a:rPr>
              <a:t>separated</a:t>
            </a:r>
            <a:r>
              <a:rPr lang="en-IN" sz="2800" spc="-5" dirty="0">
                <a:latin typeface="+mj-lt"/>
                <a:cs typeface="Times New Roman"/>
              </a:rPr>
              <a:t> </a:t>
            </a:r>
            <a:r>
              <a:rPr sz="2800" dirty="0">
                <a:latin typeface="+mj-lt"/>
                <a:cs typeface="Times New Roman"/>
              </a:rPr>
              <a:t>from</a:t>
            </a:r>
            <a:r>
              <a:rPr sz="2800" spc="-100" dirty="0">
                <a:latin typeface="+mj-lt"/>
                <a:cs typeface="Times New Roman"/>
              </a:rPr>
              <a:t> </a:t>
            </a:r>
            <a:r>
              <a:rPr sz="2800" spc="-5" dirty="0">
                <a:latin typeface="+mj-lt"/>
                <a:cs typeface="Times New Roman"/>
              </a:rPr>
              <a:t>the  mother)</a:t>
            </a:r>
            <a:endParaRPr sz="2800" dirty="0">
              <a:latin typeface="+mj-lt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382008" y="3138905"/>
            <a:ext cx="3809992" cy="2362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9900" y="3889904"/>
            <a:ext cx="2484755" cy="2668270"/>
            <a:chOff x="6665899" y="3889904"/>
            <a:chExt cx="2484755" cy="2668270"/>
          </a:xfrm>
        </p:grpSpPr>
        <p:sp>
          <p:nvSpPr>
            <p:cNvPr id="3" name="object 3"/>
            <p:cNvSpPr/>
            <p:nvPr/>
          </p:nvSpPr>
          <p:spPr>
            <a:xfrm>
              <a:off x="6670661" y="3894667"/>
              <a:ext cx="2470785" cy="2658745"/>
            </a:xfrm>
            <a:custGeom>
              <a:avLst/>
              <a:gdLst/>
              <a:ahLst/>
              <a:cxnLst/>
              <a:rect l="l" t="t" r="r" b="b"/>
              <a:pathLst>
                <a:path w="2470784" h="2658745">
                  <a:moveTo>
                    <a:pt x="2470445" y="0"/>
                  </a:moveTo>
                  <a:lnTo>
                    <a:pt x="1714196" y="756248"/>
                  </a:lnTo>
                </a:path>
                <a:path w="2470784" h="2658745">
                  <a:moveTo>
                    <a:pt x="2470445" y="188074"/>
                  </a:moveTo>
                  <a:lnTo>
                    <a:pt x="0" y="2658519"/>
                  </a:lnTo>
                </a:path>
                <a:path w="2470784" h="2658745">
                  <a:moveTo>
                    <a:pt x="2470445" y="266549"/>
                  </a:moveTo>
                  <a:lnTo>
                    <a:pt x="899173" y="1837821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94784" y="4038592"/>
              <a:ext cx="1441450" cy="1504950"/>
            </a:xfrm>
            <a:custGeom>
              <a:avLst/>
              <a:gdLst/>
              <a:ahLst/>
              <a:cxnLst/>
              <a:rect l="l" t="t" r="r" b="b"/>
              <a:pathLst>
                <a:path w="1441450" h="1504950">
                  <a:moveTo>
                    <a:pt x="1441372" y="0"/>
                  </a:moveTo>
                  <a:lnTo>
                    <a:pt x="0" y="1441372"/>
                  </a:lnTo>
                </a:path>
                <a:path w="1441450" h="1504950">
                  <a:moveTo>
                    <a:pt x="1441372" y="457274"/>
                  </a:moveTo>
                  <a:lnTo>
                    <a:pt x="394149" y="1504496"/>
                  </a:lnTo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72239" y="783939"/>
            <a:ext cx="8352148" cy="6360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>
              <a:spcBef>
                <a:spcPts val="1750"/>
              </a:spcBef>
            </a:pPr>
            <a:r>
              <a:rPr lang="en-IN" sz="4500" b="1" spc="-5" dirty="0">
                <a:cs typeface="Times New Roman"/>
              </a:rPr>
              <a:t>Establishment </a:t>
            </a:r>
            <a:r>
              <a:rPr lang="en-IN" sz="4500" b="1" dirty="0">
                <a:cs typeface="Times New Roman"/>
              </a:rPr>
              <a:t>of Open</a:t>
            </a:r>
            <a:r>
              <a:rPr lang="en-IN" sz="4500" b="1" spc="-10" dirty="0">
                <a:cs typeface="Times New Roman"/>
              </a:rPr>
              <a:t> A</a:t>
            </a:r>
            <a:r>
              <a:rPr lang="en-IN" sz="4500" b="1" dirty="0">
                <a:cs typeface="Times New Roman"/>
              </a:rPr>
              <a:t>irway</a:t>
            </a:r>
            <a:endParaRPr lang="en-IN" sz="4500" dirty="0"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28472" y="1877780"/>
            <a:ext cx="8695915" cy="2889958"/>
          </a:xfrm>
          <a:prstGeom prst="rect">
            <a:avLst/>
          </a:prstGeom>
        </p:spPr>
        <p:txBody>
          <a:bodyPr vert="horz" wrap="square" lIns="0" tIns="222250" rIns="0" bIns="0" rtlCol="0">
            <a:spAutoFit/>
          </a:bodyPr>
          <a:lstStyle/>
          <a:p>
            <a:pPr marL="403225" marR="1190625" indent="-57150">
              <a:lnSpc>
                <a:spcPct val="118700"/>
              </a:lnSpc>
              <a:spcBef>
                <a:spcPts val="1110"/>
              </a:spcBef>
            </a:pPr>
            <a:r>
              <a:rPr sz="2800" dirty="0">
                <a:cs typeface="Times New Roman"/>
              </a:rPr>
              <a:t>(Majority of babies </a:t>
            </a:r>
            <a:r>
              <a:rPr sz="2800" spc="-5" dirty="0">
                <a:cs typeface="Times New Roman"/>
              </a:rPr>
              <a:t>cry at </a:t>
            </a:r>
            <a:r>
              <a:rPr sz="2800" dirty="0">
                <a:cs typeface="Times New Roman"/>
              </a:rPr>
              <a:t>birth &amp; </a:t>
            </a:r>
            <a:r>
              <a:rPr sz="2800" spc="-5" dirty="0">
                <a:cs typeface="Times New Roman"/>
              </a:rPr>
              <a:t>take</a:t>
            </a:r>
            <a:r>
              <a:rPr sz="2800" spc="-95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spontaneous  Respiration)</a:t>
            </a:r>
            <a:endParaRPr sz="2800" dirty="0">
              <a:cs typeface="Times New Roman"/>
            </a:endParaRPr>
          </a:p>
          <a:p>
            <a:pPr marL="403225" marR="5080" indent="-391160">
              <a:lnSpc>
                <a:spcPct val="119300"/>
              </a:lnSpc>
              <a:spcBef>
                <a:spcPts val="1095"/>
              </a:spcBef>
              <a:tabLst>
                <a:tab pos="479425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	</a:t>
            </a:r>
            <a:r>
              <a:rPr sz="2800" spc="-5" dirty="0">
                <a:cs typeface="Times New Roman"/>
              </a:rPr>
              <a:t>When the </a:t>
            </a:r>
            <a:r>
              <a:rPr sz="2800" dirty="0">
                <a:cs typeface="Times New Roman"/>
              </a:rPr>
              <a:t>head </a:t>
            </a:r>
            <a:r>
              <a:rPr sz="2800" spc="-5" dirty="0">
                <a:cs typeface="Times New Roman"/>
              </a:rPr>
              <a:t>is </a:t>
            </a:r>
            <a:r>
              <a:rPr sz="2800" dirty="0">
                <a:cs typeface="Times New Roman"/>
              </a:rPr>
              <a:t>delivered birth </a:t>
            </a:r>
            <a:r>
              <a:rPr sz="2800" spc="-5" dirty="0">
                <a:cs typeface="Times New Roman"/>
              </a:rPr>
              <a:t>attendant immediately  suction the secretions, wipe mucus </a:t>
            </a:r>
            <a:r>
              <a:rPr sz="2800" dirty="0">
                <a:cs typeface="Times New Roman"/>
              </a:rPr>
              <a:t>from face </a:t>
            </a:r>
            <a:r>
              <a:rPr sz="2800" spc="-5" dirty="0">
                <a:cs typeface="Times New Roman"/>
              </a:rPr>
              <a:t>and mouth and  </a:t>
            </a:r>
            <a:r>
              <a:rPr sz="2800" dirty="0">
                <a:cs typeface="Times New Roman"/>
              </a:rPr>
              <a:t>nose.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9900" y="3889904"/>
            <a:ext cx="2484755" cy="2668270"/>
            <a:chOff x="6665899" y="3889904"/>
            <a:chExt cx="2484755" cy="2668270"/>
          </a:xfrm>
        </p:grpSpPr>
        <p:sp>
          <p:nvSpPr>
            <p:cNvPr id="3" name="object 3"/>
            <p:cNvSpPr/>
            <p:nvPr/>
          </p:nvSpPr>
          <p:spPr>
            <a:xfrm>
              <a:off x="6670661" y="3894667"/>
              <a:ext cx="2470785" cy="2658745"/>
            </a:xfrm>
            <a:custGeom>
              <a:avLst/>
              <a:gdLst/>
              <a:ahLst/>
              <a:cxnLst/>
              <a:rect l="l" t="t" r="r" b="b"/>
              <a:pathLst>
                <a:path w="2470784" h="2658745">
                  <a:moveTo>
                    <a:pt x="2470445" y="0"/>
                  </a:moveTo>
                  <a:lnTo>
                    <a:pt x="1714196" y="756248"/>
                  </a:lnTo>
                </a:path>
                <a:path w="2470784" h="2658745">
                  <a:moveTo>
                    <a:pt x="2470445" y="188074"/>
                  </a:moveTo>
                  <a:lnTo>
                    <a:pt x="0" y="2658519"/>
                  </a:lnTo>
                </a:path>
                <a:path w="2470784" h="2658745">
                  <a:moveTo>
                    <a:pt x="2470445" y="266549"/>
                  </a:moveTo>
                  <a:lnTo>
                    <a:pt x="899173" y="1837821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94784" y="4038592"/>
              <a:ext cx="1441450" cy="1504950"/>
            </a:xfrm>
            <a:custGeom>
              <a:avLst/>
              <a:gdLst/>
              <a:ahLst/>
              <a:cxnLst/>
              <a:rect l="l" t="t" r="r" b="b"/>
              <a:pathLst>
                <a:path w="1441450" h="1504950">
                  <a:moveTo>
                    <a:pt x="1441372" y="0"/>
                  </a:moveTo>
                  <a:lnTo>
                    <a:pt x="0" y="1441372"/>
                  </a:lnTo>
                </a:path>
                <a:path w="1441450" h="1504950">
                  <a:moveTo>
                    <a:pt x="1441372" y="457274"/>
                  </a:moveTo>
                  <a:lnTo>
                    <a:pt x="394149" y="1504496"/>
                  </a:lnTo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474697" y="993668"/>
            <a:ext cx="2545679" cy="345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CON….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054223" y="2278334"/>
            <a:ext cx="8271395" cy="2584041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12700">
              <a:spcBef>
                <a:spcPts val="1150"/>
              </a:spcBef>
              <a:tabLst>
                <a:tab pos="403225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Suction the mouth and </a:t>
            </a:r>
            <a:r>
              <a:rPr sz="2800" dirty="0">
                <a:cs typeface="Times New Roman"/>
              </a:rPr>
              <a:t>nose by using bulb</a:t>
            </a:r>
            <a:r>
              <a:rPr sz="2800" spc="-8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syringe</a:t>
            </a:r>
            <a:endParaRPr sz="2800" dirty="0">
              <a:cs typeface="Times New Roman"/>
            </a:endParaRPr>
          </a:p>
          <a:p>
            <a:pPr marL="12700">
              <a:spcBef>
                <a:spcPts val="1050"/>
              </a:spcBef>
              <a:tabLst>
                <a:tab pos="403225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Keep </a:t>
            </a:r>
            <a:r>
              <a:rPr sz="2800" dirty="0">
                <a:cs typeface="Times New Roman"/>
              </a:rPr>
              <a:t>head </a:t>
            </a:r>
            <a:r>
              <a:rPr sz="2800" spc="-5" dirty="0">
                <a:cs typeface="Times New Roman"/>
              </a:rPr>
              <a:t>slightly lower than the</a:t>
            </a:r>
            <a:r>
              <a:rPr sz="2800" spc="-25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body</a:t>
            </a:r>
          </a:p>
          <a:p>
            <a:pPr marL="403225" marR="358775" indent="-391160">
              <a:lnSpc>
                <a:spcPct val="100499"/>
              </a:lnSpc>
              <a:spcBef>
                <a:spcPts val="1080"/>
              </a:spcBef>
              <a:tabLst>
                <a:tab pos="403225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Position the Baby </a:t>
            </a:r>
            <a:r>
              <a:rPr sz="2800" dirty="0">
                <a:cs typeface="Times New Roman"/>
              </a:rPr>
              <a:t>on </a:t>
            </a:r>
            <a:r>
              <a:rPr sz="2800" spc="-5" dirty="0">
                <a:cs typeface="Times New Roman"/>
              </a:rPr>
              <a:t>their </a:t>
            </a:r>
            <a:r>
              <a:rPr sz="2800" dirty="0">
                <a:cs typeface="Times New Roman"/>
              </a:rPr>
              <a:t>backs or </a:t>
            </a:r>
            <a:r>
              <a:rPr sz="2800" spc="-5" dirty="0">
                <a:cs typeface="Times New Roman"/>
              </a:rPr>
              <a:t>tilted to</a:t>
            </a:r>
            <a:r>
              <a:rPr sz="2800" spc="-75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the  side, </a:t>
            </a:r>
            <a:r>
              <a:rPr sz="2800" dirty="0">
                <a:cs typeface="Times New Roman"/>
              </a:rPr>
              <a:t>but not on </a:t>
            </a:r>
            <a:r>
              <a:rPr sz="2800" spc="-5" dirty="0">
                <a:cs typeface="Times New Roman"/>
              </a:rPr>
              <a:t>their</a:t>
            </a:r>
            <a:r>
              <a:rPr sz="2800" spc="-2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stomachs.</a:t>
            </a:r>
            <a:endParaRPr sz="2800" dirty="0"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9900" y="3889904"/>
            <a:ext cx="2484755" cy="2668270"/>
            <a:chOff x="6665899" y="3889904"/>
            <a:chExt cx="2484755" cy="2668270"/>
          </a:xfrm>
        </p:grpSpPr>
        <p:sp>
          <p:nvSpPr>
            <p:cNvPr id="3" name="object 3"/>
            <p:cNvSpPr/>
            <p:nvPr/>
          </p:nvSpPr>
          <p:spPr>
            <a:xfrm>
              <a:off x="6670661" y="3894667"/>
              <a:ext cx="2470785" cy="2658745"/>
            </a:xfrm>
            <a:custGeom>
              <a:avLst/>
              <a:gdLst/>
              <a:ahLst/>
              <a:cxnLst/>
              <a:rect l="l" t="t" r="r" b="b"/>
              <a:pathLst>
                <a:path w="2470784" h="2658745">
                  <a:moveTo>
                    <a:pt x="2470445" y="0"/>
                  </a:moveTo>
                  <a:lnTo>
                    <a:pt x="1714196" y="756248"/>
                  </a:lnTo>
                </a:path>
                <a:path w="2470784" h="2658745">
                  <a:moveTo>
                    <a:pt x="2470445" y="188074"/>
                  </a:moveTo>
                  <a:lnTo>
                    <a:pt x="0" y="2658519"/>
                  </a:lnTo>
                </a:path>
                <a:path w="2470784" h="2658745">
                  <a:moveTo>
                    <a:pt x="2470445" y="266549"/>
                  </a:moveTo>
                  <a:lnTo>
                    <a:pt x="899173" y="1837821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94784" y="4038592"/>
              <a:ext cx="1441450" cy="1504950"/>
            </a:xfrm>
            <a:custGeom>
              <a:avLst/>
              <a:gdLst/>
              <a:ahLst/>
              <a:cxnLst/>
              <a:rect l="l" t="t" r="r" b="b"/>
              <a:pathLst>
                <a:path w="1441450" h="1504950">
                  <a:moveTo>
                    <a:pt x="1441372" y="0"/>
                  </a:moveTo>
                  <a:lnTo>
                    <a:pt x="0" y="1441372"/>
                  </a:lnTo>
                </a:path>
                <a:path w="1441450" h="1504950">
                  <a:moveTo>
                    <a:pt x="1441372" y="457274"/>
                  </a:moveTo>
                  <a:lnTo>
                    <a:pt x="394149" y="1504496"/>
                  </a:lnTo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12363" y="1123746"/>
            <a:ext cx="6101237" cy="5806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100" b="1" spc="-5" dirty="0"/>
              <a:t>Newborn</a:t>
            </a:r>
            <a:r>
              <a:rPr sz="4100" b="1" spc="-90" dirty="0"/>
              <a:t> </a:t>
            </a:r>
            <a:r>
              <a:rPr sz="4100" b="1" spc="-5" dirty="0"/>
              <a:t>Identification</a:t>
            </a:r>
            <a:endParaRPr sz="4100" b="1" dirty="0"/>
          </a:p>
        </p:txBody>
      </p:sp>
      <p:sp>
        <p:nvSpPr>
          <p:cNvPr id="6" name="object 6"/>
          <p:cNvSpPr txBox="1"/>
          <p:nvPr/>
        </p:nvSpPr>
        <p:spPr>
          <a:xfrm>
            <a:off x="1112363" y="2082354"/>
            <a:ext cx="9186700" cy="1946046"/>
          </a:xfrm>
          <a:prstGeom prst="rect">
            <a:avLst/>
          </a:prstGeom>
        </p:spPr>
        <p:txBody>
          <a:bodyPr vert="horz" wrap="square" lIns="0" tIns="220345" rIns="0" bIns="0" rtlCol="0">
            <a:spAutoFit/>
          </a:bodyPr>
          <a:lstStyle/>
          <a:p>
            <a:pPr marL="12700" indent="323850" algn="just">
              <a:spcBef>
                <a:spcPts val="1735"/>
              </a:spcBef>
            </a:pPr>
            <a:r>
              <a:rPr sz="2800" spc="-5" dirty="0">
                <a:cs typeface="Times New Roman"/>
              </a:rPr>
              <a:t>Newborn </a:t>
            </a:r>
            <a:r>
              <a:rPr sz="2800" dirty="0">
                <a:cs typeface="Times New Roman"/>
              </a:rPr>
              <a:t>Identification </a:t>
            </a:r>
            <a:r>
              <a:rPr sz="2800" spc="-10" dirty="0">
                <a:cs typeface="Times New Roman"/>
              </a:rPr>
              <a:t>Before </a:t>
            </a:r>
            <a:r>
              <a:rPr sz="2800" dirty="0">
                <a:cs typeface="Times New Roman"/>
              </a:rPr>
              <a:t>a baby </a:t>
            </a:r>
            <a:r>
              <a:rPr sz="2800" spc="-5" dirty="0">
                <a:cs typeface="Times New Roman"/>
              </a:rPr>
              <a:t>leaves</a:t>
            </a:r>
            <a:r>
              <a:rPr sz="2800" spc="-4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the</a:t>
            </a:r>
            <a:r>
              <a:rPr lang="en-IN" sz="2800" spc="-5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delivery </a:t>
            </a:r>
            <a:r>
              <a:rPr sz="2800" spc="-5" dirty="0">
                <a:cs typeface="Times New Roman"/>
              </a:rPr>
              <a:t>area, identification </a:t>
            </a:r>
            <a:r>
              <a:rPr sz="2800" dirty="0">
                <a:cs typeface="Times New Roman"/>
              </a:rPr>
              <a:t>bracelets </a:t>
            </a:r>
            <a:r>
              <a:rPr sz="2800" spc="-5" dirty="0">
                <a:cs typeface="Times New Roman"/>
              </a:rPr>
              <a:t>with identical  </a:t>
            </a:r>
            <a:r>
              <a:rPr sz="2800" dirty="0">
                <a:cs typeface="Times New Roman"/>
              </a:rPr>
              <a:t>numbers </a:t>
            </a:r>
            <a:r>
              <a:rPr sz="2800" spc="-5" dirty="0">
                <a:cs typeface="Times New Roman"/>
              </a:rPr>
              <a:t>are </a:t>
            </a:r>
            <a:r>
              <a:rPr sz="2800" dirty="0">
                <a:cs typeface="Times New Roman"/>
              </a:rPr>
              <a:t>placed on </a:t>
            </a:r>
            <a:r>
              <a:rPr sz="2800" spc="-5" dirty="0">
                <a:cs typeface="Times New Roman"/>
              </a:rPr>
              <a:t>the </a:t>
            </a:r>
            <a:r>
              <a:rPr sz="2800" dirty="0">
                <a:cs typeface="Times New Roman"/>
              </a:rPr>
              <a:t>baby </a:t>
            </a:r>
            <a:r>
              <a:rPr sz="2800" spc="-5" dirty="0">
                <a:cs typeface="Times New Roman"/>
              </a:rPr>
              <a:t>and mother. </a:t>
            </a:r>
            <a:r>
              <a:rPr sz="2800" spc="-10" dirty="0">
                <a:cs typeface="Times New Roman"/>
              </a:rPr>
              <a:t>Babies</a:t>
            </a:r>
            <a:r>
              <a:rPr sz="2800" spc="-80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often  have </a:t>
            </a:r>
            <a:r>
              <a:rPr sz="2800" spc="-5" dirty="0">
                <a:cs typeface="Times New Roman"/>
              </a:rPr>
              <a:t>two, </a:t>
            </a:r>
            <a:r>
              <a:rPr sz="2800" dirty="0">
                <a:cs typeface="Times New Roman"/>
              </a:rPr>
              <a:t>on </a:t>
            </a:r>
            <a:r>
              <a:rPr sz="2800" spc="-5" dirty="0">
                <a:cs typeface="Times New Roman"/>
              </a:rPr>
              <a:t>the wrist and</a:t>
            </a:r>
            <a:r>
              <a:rPr sz="2800" spc="-2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ankle.</a:t>
            </a:r>
            <a:endParaRPr sz="2800" dirty="0"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461931" y="4405184"/>
            <a:ext cx="3017718" cy="1942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9900" y="3889904"/>
            <a:ext cx="2484755" cy="2668270"/>
            <a:chOff x="6665899" y="3889904"/>
            <a:chExt cx="2484755" cy="2668270"/>
          </a:xfrm>
        </p:grpSpPr>
        <p:sp>
          <p:nvSpPr>
            <p:cNvPr id="3" name="object 3"/>
            <p:cNvSpPr/>
            <p:nvPr/>
          </p:nvSpPr>
          <p:spPr>
            <a:xfrm>
              <a:off x="6670661" y="3894667"/>
              <a:ext cx="2470785" cy="2658745"/>
            </a:xfrm>
            <a:custGeom>
              <a:avLst/>
              <a:gdLst/>
              <a:ahLst/>
              <a:cxnLst/>
              <a:rect l="l" t="t" r="r" b="b"/>
              <a:pathLst>
                <a:path w="2470784" h="2658745">
                  <a:moveTo>
                    <a:pt x="2470445" y="0"/>
                  </a:moveTo>
                  <a:lnTo>
                    <a:pt x="1714196" y="756248"/>
                  </a:lnTo>
                </a:path>
                <a:path w="2470784" h="2658745">
                  <a:moveTo>
                    <a:pt x="2470445" y="188074"/>
                  </a:moveTo>
                  <a:lnTo>
                    <a:pt x="0" y="2658519"/>
                  </a:lnTo>
                </a:path>
                <a:path w="2470784" h="2658745">
                  <a:moveTo>
                    <a:pt x="2470445" y="266549"/>
                  </a:moveTo>
                  <a:lnTo>
                    <a:pt x="899173" y="1837821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94784" y="4038592"/>
              <a:ext cx="1441450" cy="1504950"/>
            </a:xfrm>
            <a:custGeom>
              <a:avLst/>
              <a:gdLst/>
              <a:ahLst/>
              <a:cxnLst/>
              <a:rect l="l" t="t" r="r" b="b"/>
              <a:pathLst>
                <a:path w="1441450" h="1504950">
                  <a:moveTo>
                    <a:pt x="1441372" y="0"/>
                  </a:moveTo>
                  <a:lnTo>
                    <a:pt x="0" y="1441372"/>
                  </a:lnTo>
                </a:path>
                <a:path w="1441450" h="1504950">
                  <a:moveTo>
                    <a:pt x="1441372" y="457274"/>
                  </a:moveTo>
                  <a:lnTo>
                    <a:pt x="394149" y="1504496"/>
                  </a:lnTo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01192" y="826786"/>
            <a:ext cx="4146016" cy="6360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IN" sz="4500" b="1" spc="-5" dirty="0"/>
              <a:t>Vitamin</a:t>
            </a:r>
            <a:r>
              <a:rPr sz="4500" b="1" spc="-90" dirty="0"/>
              <a:t> </a:t>
            </a:r>
            <a:r>
              <a:rPr sz="4500" b="1" spc="-5" dirty="0"/>
              <a:t>K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71253" y="2259797"/>
            <a:ext cx="9918363" cy="2782812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417830" marR="5080" indent="-285750">
              <a:lnSpc>
                <a:spcPts val="2850"/>
              </a:lnSpc>
              <a:spcBef>
                <a:spcPts val="219"/>
              </a:spcBef>
            </a:pPr>
            <a:r>
              <a:rPr sz="2800" spc="-5" dirty="0">
                <a:cs typeface="Times New Roman"/>
              </a:rPr>
              <a:t>Vitamin </a:t>
            </a:r>
            <a:r>
              <a:rPr sz="2800" dirty="0">
                <a:cs typeface="Times New Roman"/>
              </a:rPr>
              <a:t>K </a:t>
            </a:r>
            <a:r>
              <a:rPr lang="en-IN" sz="2800" spc="-5" dirty="0">
                <a:cs typeface="Times New Roman"/>
              </a:rPr>
              <a:t>p</a:t>
            </a:r>
            <a:r>
              <a:rPr sz="2800" spc="-5" dirty="0" err="1">
                <a:cs typeface="Times New Roman"/>
              </a:rPr>
              <a:t>revent</a:t>
            </a:r>
            <a:r>
              <a:rPr sz="2800" spc="-5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neonatal hemorrhage during first few days of  </a:t>
            </a:r>
            <a:r>
              <a:rPr sz="2800" spc="-5" dirty="0">
                <a:cs typeface="Times New Roman"/>
              </a:rPr>
              <a:t>life </a:t>
            </a:r>
            <a:r>
              <a:rPr sz="2800" dirty="0">
                <a:cs typeface="Times New Roman"/>
              </a:rPr>
              <a:t>before </a:t>
            </a:r>
            <a:r>
              <a:rPr sz="2800" spc="-5" dirty="0">
                <a:cs typeface="Times New Roman"/>
              </a:rPr>
              <a:t>infant is able to </a:t>
            </a:r>
            <a:r>
              <a:rPr sz="2800" dirty="0">
                <a:cs typeface="Times New Roman"/>
              </a:rPr>
              <a:t>produce </a:t>
            </a:r>
            <a:r>
              <a:rPr sz="2800" spc="-5" dirty="0">
                <a:cs typeface="Times New Roman"/>
              </a:rPr>
              <a:t>Vitamin </a:t>
            </a:r>
            <a:r>
              <a:rPr sz="2800" dirty="0">
                <a:cs typeface="Times New Roman"/>
              </a:rPr>
              <a:t>K</a:t>
            </a:r>
            <a:r>
              <a:rPr sz="2800" spc="-6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administration:</a:t>
            </a:r>
            <a:endParaRPr sz="2800" dirty="0">
              <a:cs typeface="Times New Roman"/>
            </a:endParaRPr>
          </a:p>
          <a:p>
            <a:pPr marL="27305">
              <a:spcBef>
                <a:spcPts val="960"/>
              </a:spcBef>
              <a:tabLst>
                <a:tab pos="494030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Term infants </a:t>
            </a:r>
            <a:r>
              <a:rPr sz="2800" dirty="0">
                <a:cs typeface="Times New Roman"/>
              </a:rPr>
              <a:t>(1mg) -</a:t>
            </a:r>
            <a:r>
              <a:rPr sz="2800" spc="-10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IM</a:t>
            </a:r>
          </a:p>
          <a:p>
            <a:pPr marL="27305">
              <a:spcBef>
                <a:spcPts val="1095"/>
              </a:spcBef>
              <a:tabLst>
                <a:tab pos="417830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Preterm infants </a:t>
            </a:r>
            <a:r>
              <a:rPr sz="2800" dirty="0">
                <a:cs typeface="Times New Roman"/>
              </a:rPr>
              <a:t>(0.5mg) –</a:t>
            </a:r>
            <a:r>
              <a:rPr sz="2800" spc="-10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IM</a:t>
            </a:r>
          </a:p>
          <a:p>
            <a:pPr marL="12700">
              <a:spcBef>
                <a:spcPts val="635"/>
              </a:spcBef>
              <a:tabLst>
                <a:tab pos="417830" algn="l"/>
              </a:tabLst>
            </a:pPr>
            <a:endParaRPr sz="2800" dirty="0"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04537" y="3657324"/>
            <a:ext cx="4215130" cy="4230370"/>
            <a:chOff x="4935440" y="2328145"/>
            <a:chExt cx="4215130" cy="4230370"/>
          </a:xfrm>
        </p:grpSpPr>
        <p:sp>
          <p:nvSpPr>
            <p:cNvPr id="3" name="object 3"/>
            <p:cNvSpPr/>
            <p:nvPr/>
          </p:nvSpPr>
          <p:spPr>
            <a:xfrm>
              <a:off x="6670661" y="3894667"/>
              <a:ext cx="2470785" cy="2658745"/>
            </a:xfrm>
            <a:custGeom>
              <a:avLst/>
              <a:gdLst/>
              <a:ahLst/>
              <a:cxnLst/>
              <a:rect l="l" t="t" r="r" b="b"/>
              <a:pathLst>
                <a:path w="2470784" h="2658745">
                  <a:moveTo>
                    <a:pt x="2470445" y="0"/>
                  </a:moveTo>
                  <a:lnTo>
                    <a:pt x="1714196" y="756248"/>
                  </a:lnTo>
                </a:path>
                <a:path w="2470784" h="2658745">
                  <a:moveTo>
                    <a:pt x="2470445" y="188074"/>
                  </a:moveTo>
                  <a:lnTo>
                    <a:pt x="0" y="2658519"/>
                  </a:lnTo>
                </a:path>
                <a:path w="2470784" h="2658745">
                  <a:moveTo>
                    <a:pt x="2470445" y="266549"/>
                  </a:moveTo>
                  <a:lnTo>
                    <a:pt x="899173" y="1837821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94784" y="4038591"/>
              <a:ext cx="1441450" cy="1504950"/>
            </a:xfrm>
            <a:custGeom>
              <a:avLst/>
              <a:gdLst/>
              <a:ahLst/>
              <a:cxnLst/>
              <a:rect l="l" t="t" r="r" b="b"/>
              <a:pathLst>
                <a:path w="1441450" h="1504950">
                  <a:moveTo>
                    <a:pt x="1441372" y="0"/>
                  </a:moveTo>
                  <a:lnTo>
                    <a:pt x="0" y="1441372"/>
                  </a:lnTo>
                </a:path>
                <a:path w="1441450" h="1504950">
                  <a:moveTo>
                    <a:pt x="1441372" y="457274"/>
                  </a:moveTo>
                  <a:lnTo>
                    <a:pt x="394149" y="1504496"/>
                  </a:lnTo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35440" y="2328145"/>
              <a:ext cx="3675142" cy="281249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77619" y="1050968"/>
            <a:ext cx="6962139" cy="6360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500" b="1" spc="-5" dirty="0"/>
              <a:t>Initiation </a:t>
            </a:r>
            <a:r>
              <a:rPr sz="4500" b="1" dirty="0"/>
              <a:t>of</a:t>
            </a:r>
            <a:r>
              <a:rPr sz="4500" b="1" spc="-85" dirty="0"/>
              <a:t> </a:t>
            </a:r>
            <a:r>
              <a:rPr sz="4500" b="1" spc="-5" dirty="0"/>
              <a:t>Breastfeeding</a:t>
            </a:r>
            <a:endParaRPr sz="4500" b="1" dirty="0"/>
          </a:p>
        </p:txBody>
      </p:sp>
      <p:sp>
        <p:nvSpPr>
          <p:cNvPr id="7" name="object 7"/>
          <p:cNvSpPr txBox="1"/>
          <p:nvPr/>
        </p:nvSpPr>
        <p:spPr>
          <a:xfrm>
            <a:off x="1632241" y="2028659"/>
            <a:ext cx="8042909" cy="969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7815" marR="5080" indent="-285750" algn="just">
              <a:lnSpc>
                <a:spcPct val="110600"/>
              </a:lnSpc>
              <a:spcBef>
                <a:spcPts val="95"/>
              </a:spcBef>
            </a:pPr>
            <a:r>
              <a:rPr sz="2800" spc="-10" dirty="0">
                <a:cs typeface="Times New Roman"/>
              </a:rPr>
              <a:t>Babies </a:t>
            </a:r>
            <a:r>
              <a:rPr sz="2800" spc="-5" dirty="0">
                <a:cs typeface="Times New Roman"/>
              </a:rPr>
              <a:t>can </a:t>
            </a:r>
            <a:r>
              <a:rPr sz="2800" dirty="0">
                <a:cs typeface="Times New Roman"/>
              </a:rPr>
              <a:t>be breast-fed </a:t>
            </a:r>
            <a:r>
              <a:rPr sz="2800" spc="-5" dirty="0">
                <a:cs typeface="Times New Roman"/>
              </a:rPr>
              <a:t>as soon as the airway is</a:t>
            </a:r>
            <a:r>
              <a:rPr lang="en-IN" sz="2800" spc="-5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cleared  and they are </a:t>
            </a:r>
            <a:r>
              <a:rPr sz="2800" dirty="0">
                <a:cs typeface="Times New Roman"/>
              </a:rPr>
              <a:t>breathing</a:t>
            </a:r>
            <a:r>
              <a:rPr sz="2800" spc="-10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normally.</a:t>
            </a:r>
          </a:p>
        </p:txBody>
      </p:sp>
      <p:sp>
        <p:nvSpPr>
          <p:cNvPr id="8" name="object 8"/>
          <p:cNvSpPr/>
          <p:nvPr/>
        </p:nvSpPr>
        <p:spPr>
          <a:xfrm>
            <a:off x="2098409" y="3860331"/>
            <a:ext cx="3886192" cy="25959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9900" y="3889904"/>
            <a:ext cx="2484755" cy="2668270"/>
            <a:chOff x="6665899" y="3889904"/>
            <a:chExt cx="2484755" cy="2668270"/>
          </a:xfrm>
        </p:grpSpPr>
        <p:sp>
          <p:nvSpPr>
            <p:cNvPr id="3" name="object 3"/>
            <p:cNvSpPr/>
            <p:nvPr/>
          </p:nvSpPr>
          <p:spPr>
            <a:xfrm>
              <a:off x="6670661" y="3894667"/>
              <a:ext cx="2470785" cy="2658745"/>
            </a:xfrm>
            <a:custGeom>
              <a:avLst/>
              <a:gdLst/>
              <a:ahLst/>
              <a:cxnLst/>
              <a:rect l="l" t="t" r="r" b="b"/>
              <a:pathLst>
                <a:path w="2470784" h="2658745">
                  <a:moveTo>
                    <a:pt x="2470445" y="0"/>
                  </a:moveTo>
                  <a:lnTo>
                    <a:pt x="1714196" y="756248"/>
                  </a:lnTo>
                </a:path>
                <a:path w="2470784" h="2658745">
                  <a:moveTo>
                    <a:pt x="2470445" y="188074"/>
                  </a:moveTo>
                  <a:lnTo>
                    <a:pt x="0" y="2658519"/>
                  </a:lnTo>
                </a:path>
                <a:path w="2470784" h="2658745">
                  <a:moveTo>
                    <a:pt x="2470445" y="266549"/>
                  </a:moveTo>
                  <a:lnTo>
                    <a:pt x="899173" y="1837821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94784" y="4038592"/>
              <a:ext cx="1441450" cy="1504950"/>
            </a:xfrm>
            <a:custGeom>
              <a:avLst/>
              <a:gdLst/>
              <a:ahLst/>
              <a:cxnLst/>
              <a:rect l="l" t="t" r="r" b="b"/>
              <a:pathLst>
                <a:path w="1441450" h="1504950">
                  <a:moveTo>
                    <a:pt x="1441372" y="0"/>
                  </a:moveTo>
                  <a:lnTo>
                    <a:pt x="0" y="1441372"/>
                  </a:lnTo>
                </a:path>
                <a:path w="1441450" h="1504950">
                  <a:moveTo>
                    <a:pt x="1441372" y="457274"/>
                  </a:moveTo>
                  <a:lnTo>
                    <a:pt x="394149" y="1504496"/>
                  </a:lnTo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26675" y="1097525"/>
            <a:ext cx="9962941" cy="45953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" algn="just">
              <a:spcBef>
                <a:spcPts val="100"/>
              </a:spcBef>
            </a:pPr>
            <a:r>
              <a:rPr sz="2800" b="1" spc="-5" dirty="0">
                <a:cs typeface="Times New Roman"/>
              </a:rPr>
              <a:t>DAILY ROUTINE CARE OF</a:t>
            </a:r>
            <a:r>
              <a:rPr sz="2800" b="1" spc="-20" dirty="0">
                <a:cs typeface="Times New Roman"/>
              </a:rPr>
              <a:t> </a:t>
            </a:r>
            <a:r>
              <a:rPr sz="2800" b="1" spc="-5" dirty="0">
                <a:cs typeface="Times New Roman"/>
              </a:rPr>
              <a:t>NEONATES</a:t>
            </a:r>
            <a:endParaRPr sz="2800" dirty="0">
              <a:cs typeface="Times New Roman"/>
            </a:endParaRPr>
          </a:p>
          <a:p>
            <a:pPr marL="322580" marR="5080" indent="81915" algn="just">
              <a:lnSpc>
                <a:spcPct val="119400"/>
              </a:lnSpc>
              <a:spcBef>
                <a:spcPts val="1225"/>
              </a:spcBef>
            </a:pPr>
            <a:r>
              <a:rPr sz="2800" spc="-5" dirty="0">
                <a:cs typeface="Times New Roman"/>
              </a:rPr>
              <a:t>The majority </a:t>
            </a:r>
            <a:r>
              <a:rPr sz="2800" dirty="0">
                <a:cs typeface="Times New Roman"/>
              </a:rPr>
              <a:t>of </a:t>
            </a:r>
            <a:r>
              <a:rPr sz="2800" spc="-5" dirty="0">
                <a:cs typeface="Times New Roman"/>
              </a:rPr>
              <a:t>complication </a:t>
            </a:r>
            <a:r>
              <a:rPr sz="2800" dirty="0">
                <a:cs typeface="Times New Roman"/>
              </a:rPr>
              <a:t>of </a:t>
            </a:r>
            <a:r>
              <a:rPr sz="2800" spc="-5" dirty="0">
                <a:cs typeface="Times New Roman"/>
              </a:rPr>
              <a:t>the </a:t>
            </a:r>
            <a:r>
              <a:rPr sz="2800" dirty="0">
                <a:cs typeface="Times New Roman"/>
              </a:rPr>
              <a:t>normal newborn </a:t>
            </a:r>
            <a:r>
              <a:rPr sz="2800" spc="-5" dirty="0">
                <a:cs typeface="Times New Roman"/>
              </a:rPr>
              <a:t>may </a:t>
            </a:r>
            <a:r>
              <a:rPr sz="2800" dirty="0">
                <a:cs typeface="Times New Roman"/>
              </a:rPr>
              <a:t>occur  during first 24 hours or </a:t>
            </a:r>
            <a:r>
              <a:rPr sz="2800" spc="-5" dirty="0">
                <a:cs typeface="Times New Roman"/>
              </a:rPr>
              <a:t>within </a:t>
            </a:r>
            <a:r>
              <a:rPr sz="2800" dirty="0">
                <a:cs typeface="Times New Roman"/>
              </a:rPr>
              <a:t>7 days. </a:t>
            </a:r>
            <a:r>
              <a:rPr sz="2800" spc="-5" dirty="0">
                <a:cs typeface="Times New Roman"/>
              </a:rPr>
              <a:t>So close </a:t>
            </a:r>
            <a:r>
              <a:rPr sz="2800" dirty="0">
                <a:cs typeface="Times New Roman"/>
              </a:rPr>
              <a:t>observation &amp; daily  </a:t>
            </a:r>
            <a:r>
              <a:rPr sz="2800" spc="-5" dirty="0">
                <a:cs typeface="Times New Roman"/>
              </a:rPr>
              <a:t>essential </a:t>
            </a:r>
            <a:r>
              <a:rPr sz="2800" dirty="0">
                <a:cs typeface="Times New Roman"/>
              </a:rPr>
              <a:t>routine </a:t>
            </a:r>
            <a:r>
              <a:rPr sz="2800" spc="-5" dirty="0">
                <a:cs typeface="Times New Roman"/>
              </a:rPr>
              <a:t>care is important </a:t>
            </a:r>
            <a:r>
              <a:rPr sz="2800" dirty="0">
                <a:cs typeface="Times New Roman"/>
              </a:rPr>
              <a:t>for health &amp; </a:t>
            </a:r>
            <a:r>
              <a:rPr sz="2800" spc="-5" dirty="0">
                <a:cs typeface="Times New Roman"/>
              </a:rPr>
              <a:t>survival </a:t>
            </a:r>
            <a:r>
              <a:rPr sz="2800" dirty="0">
                <a:cs typeface="Times New Roman"/>
              </a:rPr>
              <a:t>of </a:t>
            </a:r>
            <a:r>
              <a:rPr sz="2800" spc="-5" dirty="0">
                <a:cs typeface="Times New Roman"/>
              </a:rPr>
              <a:t>the  </a:t>
            </a:r>
            <a:r>
              <a:rPr sz="2800" dirty="0">
                <a:cs typeface="Times New Roman"/>
              </a:rPr>
              <a:t>newborn</a:t>
            </a:r>
            <a:r>
              <a:rPr sz="2800" spc="-5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baby.</a:t>
            </a:r>
          </a:p>
          <a:p>
            <a:pPr marL="36830" algn="just">
              <a:spcBef>
                <a:spcPts val="1714"/>
              </a:spcBef>
            </a:pPr>
            <a:r>
              <a:rPr sz="2800" b="1" spc="-10" dirty="0">
                <a:cs typeface="Times New Roman"/>
              </a:rPr>
              <a:t>The </a:t>
            </a:r>
            <a:r>
              <a:rPr sz="2800" b="1" dirty="0">
                <a:cs typeface="Times New Roman"/>
              </a:rPr>
              <a:t>major</a:t>
            </a:r>
            <a:r>
              <a:rPr sz="2800" b="1" spc="-5" dirty="0">
                <a:cs typeface="Times New Roman"/>
              </a:rPr>
              <a:t> </a:t>
            </a:r>
            <a:r>
              <a:rPr sz="2800" b="1" dirty="0">
                <a:cs typeface="Times New Roman"/>
              </a:rPr>
              <a:t>goals:</a:t>
            </a:r>
            <a:endParaRPr sz="2800" dirty="0">
              <a:cs typeface="Times New Roman"/>
            </a:endParaRPr>
          </a:p>
          <a:p>
            <a:pPr marL="513080" indent="-497205">
              <a:spcBef>
                <a:spcPts val="1750"/>
              </a:spcBef>
              <a:buClr>
                <a:srgbClr val="FFFFFF"/>
              </a:buClr>
              <a:buSzPct val="66666"/>
              <a:buFont typeface="Noto Sans Symbols2"/>
              <a:buChar char="□"/>
              <a:tabLst>
                <a:tab pos="513080" algn="l"/>
                <a:tab pos="513715" algn="l"/>
              </a:tabLst>
            </a:pPr>
            <a:r>
              <a:rPr sz="2800" spc="-5" dirty="0">
                <a:cs typeface="Times New Roman"/>
              </a:rPr>
              <a:t>Establish </a:t>
            </a:r>
            <a:r>
              <a:rPr sz="2800" dirty="0">
                <a:cs typeface="Times New Roman"/>
              </a:rPr>
              <a:t>&amp; </a:t>
            </a:r>
            <a:r>
              <a:rPr sz="2800" spc="-5" dirty="0">
                <a:cs typeface="Times New Roman"/>
              </a:rPr>
              <a:t>maintain</a:t>
            </a:r>
            <a:r>
              <a:rPr sz="2800" spc="-15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homeostasis</a:t>
            </a:r>
          </a:p>
          <a:p>
            <a:pPr marL="551180" indent="-539115">
              <a:spcBef>
                <a:spcPts val="1620"/>
              </a:spcBef>
              <a:buClr>
                <a:srgbClr val="FFFFFF"/>
              </a:buClr>
              <a:buSzPct val="79166"/>
              <a:buFont typeface="Noto Sans Symbols2"/>
              <a:buChar char="□"/>
              <a:tabLst>
                <a:tab pos="551180" algn="l"/>
                <a:tab pos="551815" algn="l"/>
              </a:tabLst>
            </a:pPr>
            <a:r>
              <a:rPr sz="2800" spc="-5" dirty="0">
                <a:cs typeface="Times New Roman"/>
              </a:rPr>
              <a:t>Stability </a:t>
            </a:r>
            <a:r>
              <a:rPr sz="2800" dirty="0">
                <a:cs typeface="Times New Roman"/>
              </a:rPr>
              <a:t>of normal physiological</a:t>
            </a:r>
            <a:r>
              <a:rPr sz="2800" spc="-1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status.</a:t>
            </a:r>
            <a:endParaRPr sz="2800" dirty="0"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000A1-0067-A7A2-679B-7D121EBDC9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cap="none" dirty="0"/>
              <a:t>Initial Assessment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CAF44D-413F-DAC8-026A-6ECE41C222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44447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9900" y="3889904"/>
            <a:ext cx="2484755" cy="2668270"/>
            <a:chOff x="6665899" y="3889904"/>
            <a:chExt cx="2484755" cy="2668270"/>
          </a:xfrm>
        </p:grpSpPr>
        <p:sp>
          <p:nvSpPr>
            <p:cNvPr id="3" name="object 3"/>
            <p:cNvSpPr/>
            <p:nvPr/>
          </p:nvSpPr>
          <p:spPr>
            <a:xfrm>
              <a:off x="6670661" y="3894667"/>
              <a:ext cx="2470785" cy="2658745"/>
            </a:xfrm>
            <a:custGeom>
              <a:avLst/>
              <a:gdLst/>
              <a:ahLst/>
              <a:cxnLst/>
              <a:rect l="l" t="t" r="r" b="b"/>
              <a:pathLst>
                <a:path w="2470784" h="2658745">
                  <a:moveTo>
                    <a:pt x="2470445" y="0"/>
                  </a:moveTo>
                  <a:lnTo>
                    <a:pt x="1714196" y="756248"/>
                  </a:lnTo>
                </a:path>
                <a:path w="2470784" h="2658745">
                  <a:moveTo>
                    <a:pt x="2470445" y="188074"/>
                  </a:moveTo>
                  <a:lnTo>
                    <a:pt x="0" y="2658519"/>
                  </a:lnTo>
                </a:path>
                <a:path w="2470784" h="2658745">
                  <a:moveTo>
                    <a:pt x="2470445" y="266549"/>
                  </a:moveTo>
                  <a:lnTo>
                    <a:pt x="899173" y="1837821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94784" y="4038592"/>
              <a:ext cx="1441450" cy="1504950"/>
            </a:xfrm>
            <a:custGeom>
              <a:avLst/>
              <a:gdLst/>
              <a:ahLst/>
              <a:cxnLst/>
              <a:rect l="l" t="t" r="r" b="b"/>
              <a:pathLst>
                <a:path w="1441450" h="1504950">
                  <a:moveTo>
                    <a:pt x="1441372" y="0"/>
                  </a:moveTo>
                  <a:lnTo>
                    <a:pt x="0" y="1441372"/>
                  </a:lnTo>
                </a:path>
                <a:path w="1441450" h="1504950">
                  <a:moveTo>
                    <a:pt x="1441372" y="457274"/>
                  </a:moveTo>
                  <a:lnTo>
                    <a:pt x="394149" y="1504496"/>
                  </a:lnTo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76694" y="757547"/>
            <a:ext cx="7261660" cy="4915448"/>
          </a:xfrm>
          <a:prstGeom prst="rect">
            <a:avLst/>
          </a:prstGeom>
        </p:spPr>
        <p:txBody>
          <a:bodyPr vert="horz" wrap="square" lIns="0" tIns="222250" rIns="0" bIns="0" rtlCol="0">
            <a:spAutoFit/>
          </a:bodyPr>
          <a:lstStyle/>
          <a:p>
            <a:pPr marL="117475">
              <a:spcBef>
                <a:spcPts val="1750"/>
              </a:spcBef>
            </a:pPr>
            <a:r>
              <a:rPr sz="2800" b="1" spc="-5" dirty="0">
                <a:uFill>
                  <a:solidFill>
                    <a:srgbClr val="000000"/>
                  </a:solidFill>
                </a:uFill>
                <a:cs typeface="Times New Roman"/>
              </a:rPr>
              <a:t>The </a:t>
            </a:r>
            <a:r>
              <a:rPr sz="2800" b="1" dirty="0">
                <a:uFill>
                  <a:solidFill>
                    <a:srgbClr val="000000"/>
                  </a:solidFill>
                </a:uFill>
                <a:cs typeface="Times New Roman"/>
              </a:rPr>
              <a:t>daily </a:t>
            </a:r>
            <a:r>
              <a:rPr sz="2800" b="1" spc="-5" dirty="0">
                <a:uFill>
                  <a:solidFill>
                    <a:srgbClr val="000000"/>
                  </a:solidFill>
                </a:uFill>
                <a:cs typeface="Times New Roman"/>
              </a:rPr>
              <a:t>routine care </a:t>
            </a:r>
            <a:r>
              <a:rPr sz="2800" b="1" dirty="0">
                <a:uFill>
                  <a:solidFill>
                    <a:srgbClr val="000000"/>
                  </a:solidFill>
                </a:uFill>
                <a:cs typeface="Times New Roman"/>
              </a:rPr>
              <a:t>of </a:t>
            </a:r>
            <a:r>
              <a:rPr sz="2800" b="1" spc="-5" dirty="0">
                <a:uFill>
                  <a:solidFill>
                    <a:srgbClr val="000000"/>
                  </a:solidFill>
                </a:uFill>
                <a:cs typeface="Times New Roman"/>
              </a:rPr>
              <a:t>the neonates </a:t>
            </a:r>
            <a:r>
              <a:rPr sz="2800" b="1" dirty="0">
                <a:uFill>
                  <a:solidFill>
                    <a:srgbClr val="000000"/>
                  </a:solidFill>
                </a:uFill>
                <a:cs typeface="Times New Roman"/>
              </a:rPr>
              <a:t>are as</a:t>
            </a:r>
            <a:r>
              <a:rPr sz="2800" b="1" spc="-75" dirty="0">
                <a:uFill>
                  <a:solidFill>
                    <a:srgbClr val="000000"/>
                  </a:solidFill>
                </a:uFill>
                <a:cs typeface="Times New Roman"/>
              </a:rPr>
              <a:t> </a:t>
            </a:r>
            <a:r>
              <a:rPr sz="2800" b="1" dirty="0">
                <a:uFill>
                  <a:solidFill>
                    <a:srgbClr val="000000"/>
                  </a:solidFill>
                </a:uFill>
                <a:cs typeface="Times New Roman"/>
              </a:rPr>
              <a:t>follows:</a:t>
            </a:r>
            <a:endParaRPr sz="2800" b="1" dirty="0">
              <a:cs typeface="Times New Roman"/>
            </a:endParaRPr>
          </a:p>
          <a:p>
            <a:pPr marL="12700">
              <a:spcBef>
                <a:spcPts val="1650"/>
              </a:spcBef>
              <a:tabLst>
                <a:tab pos="708025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Warmth</a:t>
            </a:r>
            <a:endParaRPr sz="2800" dirty="0">
              <a:cs typeface="Times New Roman"/>
            </a:endParaRPr>
          </a:p>
          <a:p>
            <a:pPr marL="12700">
              <a:spcBef>
                <a:spcPts val="1620"/>
              </a:spcBef>
              <a:tabLst>
                <a:tab pos="708025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Breastfeeding</a:t>
            </a:r>
            <a:endParaRPr sz="2800" dirty="0">
              <a:cs typeface="Times New Roman"/>
            </a:endParaRPr>
          </a:p>
          <a:p>
            <a:pPr marL="12700">
              <a:spcBef>
                <a:spcPts val="1620"/>
              </a:spcBef>
              <a:tabLst>
                <a:tab pos="708025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Skin care </a:t>
            </a:r>
            <a:r>
              <a:rPr sz="2800" dirty="0">
                <a:cs typeface="Times New Roman"/>
              </a:rPr>
              <a:t>&amp; baby</a:t>
            </a:r>
            <a:r>
              <a:rPr sz="2800" spc="-15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bath</a:t>
            </a:r>
          </a:p>
          <a:p>
            <a:pPr marL="12700">
              <a:spcBef>
                <a:spcPts val="1620"/>
              </a:spcBef>
              <a:tabLst>
                <a:tab pos="708025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Care </a:t>
            </a:r>
            <a:r>
              <a:rPr sz="2800" dirty="0">
                <a:cs typeface="Times New Roman"/>
              </a:rPr>
              <a:t>of umbilical</a:t>
            </a:r>
            <a:r>
              <a:rPr sz="2800" spc="-1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cord</a:t>
            </a:r>
            <a:endParaRPr sz="2800" dirty="0">
              <a:cs typeface="Times New Roman"/>
            </a:endParaRPr>
          </a:p>
          <a:p>
            <a:pPr marL="12700">
              <a:spcBef>
                <a:spcPts val="1620"/>
              </a:spcBef>
              <a:tabLst>
                <a:tab pos="708025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Care </a:t>
            </a:r>
            <a:r>
              <a:rPr sz="2800" dirty="0">
                <a:cs typeface="Times New Roman"/>
              </a:rPr>
              <a:t>of </a:t>
            </a:r>
            <a:r>
              <a:rPr sz="2800" spc="-5" dirty="0">
                <a:cs typeface="Times New Roman"/>
              </a:rPr>
              <a:t>the</a:t>
            </a:r>
            <a:r>
              <a:rPr sz="2800" spc="-1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eyes</a:t>
            </a:r>
            <a:endParaRPr sz="2800" dirty="0">
              <a:cs typeface="Times New Roman"/>
            </a:endParaRPr>
          </a:p>
          <a:p>
            <a:pPr marL="12700">
              <a:spcBef>
                <a:spcPts val="1620"/>
              </a:spcBef>
              <a:tabLst>
                <a:tab pos="708025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Clothing </a:t>
            </a:r>
            <a:r>
              <a:rPr sz="2800" dirty="0">
                <a:cs typeface="Times New Roman"/>
              </a:rPr>
              <a:t>of </a:t>
            </a:r>
            <a:r>
              <a:rPr sz="2800" spc="-5" dirty="0">
                <a:cs typeface="Times New Roman"/>
              </a:rPr>
              <a:t>the</a:t>
            </a:r>
            <a:r>
              <a:rPr sz="2800" spc="-15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baby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8546660" y="1087201"/>
            <a:ext cx="3329304" cy="5090795"/>
            <a:chOff x="5476664" y="1492552"/>
            <a:chExt cx="3329304" cy="5090795"/>
          </a:xfrm>
        </p:grpSpPr>
        <p:sp>
          <p:nvSpPr>
            <p:cNvPr id="8" name="object 8"/>
            <p:cNvSpPr/>
            <p:nvPr/>
          </p:nvSpPr>
          <p:spPr>
            <a:xfrm>
              <a:off x="5562588" y="4097666"/>
              <a:ext cx="3242868" cy="248566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76664" y="1492552"/>
              <a:ext cx="3177843" cy="25355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363" y="1576069"/>
            <a:ext cx="6693031" cy="3466975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12700">
              <a:spcBef>
                <a:spcPts val="1275"/>
              </a:spcBef>
              <a:tabLst>
                <a:tab pos="420370" algn="l"/>
              </a:tabLst>
            </a:pPr>
            <a:r>
              <a:rPr sz="2800" spc="3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General</a:t>
            </a:r>
            <a:r>
              <a:rPr sz="2800" spc="-1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care</a:t>
            </a:r>
            <a:endParaRPr sz="2800" dirty="0">
              <a:cs typeface="Times New Roman"/>
            </a:endParaRPr>
          </a:p>
          <a:p>
            <a:pPr marL="12700">
              <a:spcBef>
                <a:spcPts val="1175"/>
              </a:spcBef>
              <a:tabLst>
                <a:tab pos="420370" algn="l"/>
              </a:tabLst>
            </a:pPr>
            <a:r>
              <a:rPr sz="2800" spc="3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Observation- cynosis, jaundice,</a:t>
            </a:r>
            <a:r>
              <a:rPr sz="2800" spc="-85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output</a:t>
            </a:r>
          </a:p>
          <a:p>
            <a:pPr marL="12700">
              <a:spcBef>
                <a:spcPts val="1140"/>
              </a:spcBef>
              <a:tabLst>
                <a:tab pos="420370" algn="l"/>
              </a:tabLst>
            </a:pPr>
            <a:r>
              <a:rPr sz="2800" spc="3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Taking anthropometric</a:t>
            </a:r>
            <a:r>
              <a:rPr sz="2800" spc="-45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measurement</a:t>
            </a:r>
            <a:endParaRPr sz="2800" dirty="0">
              <a:cs typeface="Times New Roman"/>
            </a:endParaRPr>
          </a:p>
          <a:p>
            <a:pPr marL="12700">
              <a:spcBef>
                <a:spcPts val="1140"/>
              </a:spcBef>
              <a:tabLst>
                <a:tab pos="420370" algn="l"/>
              </a:tabLst>
            </a:pPr>
            <a:r>
              <a:rPr sz="2800" spc="3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Vital</a:t>
            </a:r>
            <a:r>
              <a:rPr sz="2800" spc="-1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signs</a:t>
            </a:r>
            <a:endParaRPr sz="2800" dirty="0">
              <a:cs typeface="Times New Roman"/>
            </a:endParaRPr>
          </a:p>
          <a:p>
            <a:pPr marL="12700">
              <a:spcBef>
                <a:spcPts val="1140"/>
              </a:spcBef>
              <a:tabLst>
                <a:tab pos="420370" algn="l"/>
              </a:tabLst>
            </a:pPr>
            <a:r>
              <a:rPr sz="2800" spc="3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dirty="0">
                <a:cs typeface="Times New Roman"/>
              </a:rPr>
              <a:t>Immunization</a:t>
            </a:r>
          </a:p>
          <a:p>
            <a:pPr marL="12700">
              <a:spcBef>
                <a:spcPts val="1140"/>
              </a:spcBef>
              <a:tabLst>
                <a:tab pos="420370" algn="l"/>
              </a:tabLst>
            </a:pPr>
            <a:r>
              <a:rPr sz="2800" spc="3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Follow </a:t>
            </a:r>
            <a:r>
              <a:rPr sz="2800" dirty="0">
                <a:cs typeface="Times New Roman"/>
              </a:rPr>
              <a:t>up &amp;</a:t>
            </a:r>
            <a:r>
              <a:rPr sz="2800" spc="-15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advice</a:t>
            </a:r>
            <a:endParaRPr sz="2800" dirty="0"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735495" y="1295405"/>
            <a:ext cx="2895594" cy="21335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65021" y="3766000"/>
            <a:ext cx="3366068" cy="2546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7724" y="1053184"/>
            <a:ext cx="9505394" cy="4490332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12700" algn="just">
              <a:spcBef>
                <a:spcPts val="1275"/>
              </a:spcBef>
            </a:pPr>
            <a:r>
              <a:rPr sz="2800" b="1" dirty="0">
                <a:cs typeface="Times New Roman"/>
              </a:rPr>
              <a:t>WARMTH</a:t>
            </a:r>
            <a:endParaRPr sz="2800" dirty="0">
              <a:cs typeface="Times New Roman"/>
            </a:endParaRPr>
          </a:p>
          <a:p>
            <a:pPr marL="297815" marR="5080" indent="70485" algn="just">
              <a:lnSpc>
                <a:spcPct val="100099"/>
              </a:lnSpc>
              <a:spcBef>
                <a:spcPts val="1170"/>
              </a:spcBef>
            </a:pPr>
            <a:r>
              <a:rPr sz="2800" spc="-5" dirty="0">
                <a:cs typeface="Times New Roman"/>
              </a:rPr>
              <a:t>Warmth is </a:t>
            </a:r>
            <a:r>
              <a:rPr sz="2800" dirty="0">
                <a:cs typeface="Times New Roman"/>
              </a:rPr>
              <a:t>provided by keeping </a:t>
            </a:r>
            <a:r>
              <a:rPr sz="2800" spc="-5" dirty="0">
                <a:cs typeface="Times New Roman"/>
              </a:rPr>
              <a:t>the </a:t>
            </a:r>
            <a:r>
              <a:rPr sz="2800" dirty="0">
                <a:cs typeface="Times New Roman"/>
              </a:rPr>
              <a:t>baby dry &amp;  </a:t>
            </a:r>
            <a:r>
              <a:rPr sz="2800" spc="-5" dirty="0">
                <a:cs typeface="Times New Roman"/>
              </a:rPr>
              <a:t>wrapping the </a:t>
            </a:r>
            <a:r>
              <a:rPr sz="2800" dirty="0">
                <a:cs typeface="Times New Roman"/>
              </a:rPr>
              <a:t>baby </a:t>
            </a:r>
            <a:r>
              <a:rPr sz="2800" spc="-5" dirty="0">
                <a:cs typeface="Times New Roman"/>
              </a:rPr>
              <a:t>with adequate clothing in two layers,  ensuring </a:t>
            </a:r>
            <a:r>
              <a:rPr sz="2800" dirty="0">
                <a:cs typeface="Times New Roman"/>
              </a:rPr>
              <a:t>head &amp; </a:t>
            </a:r>
            <a:r>
              <a:rPr sz="2800" spc="-5" dirty="0">
                <a:cs typeface="Times New Roman"/>
              </a:rPr>
              <a:t>extremities are well covered. </a:t>
            </a:r>
            <a:r>
              <a:rPr sz="2800" spc="-10" dirty="0">
                <a:cs typeface="Times New Roman"/>
              </a:rPr>
              <a:t>Baby  </a:t>
            </a:r>
            <a:r>
              <a:rPr sz="2800" spc="-5" dirty="0">
                <a:cs typeface="Times New Roman"/>
              </a:rPr>
              <a:t>should </a:t>
            </a:r>
            <a:r>
              <a:rPr sz="2800" dirty="0">
                <a:cs typeface="Times New Roman"/>
              </a:rPr>
              <a:t>kept by </a:t>
            </a:r>
            <a:r>
              <a:rPr sz="2800" spc="-5" dirty="0">
                <a:cs typeface="Times New Roman"/>
              </a:rPr>
              <a:t>the side </a:t>
            </a:r>
            <a:r>
              <a:rPr sz="2800" dirty="0">
                <a:cs typeface="Times New Roman"/>
              </a:rPr>
              <a:t>of </a:t>
            </a:r>
            <a:r>
              <a:rPr sz="2800" spc="-5" dirty="0">
                <a:cs typeface="Times New Roman"/>
              </a:rPr>
              <a:t>the</a:t>
            </a:r>
            <a:r>
              <a:rPr sz="280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Mother.</a:t>
            </a:r>
            <a:endParaRPr sz="2800" dirty="0">
              <a:cs typeface="Times New Roman"/>
            </a:endParaRPr>
          </a:p>
          <a:p>
            <a:pPr marL="12700" algn="just">
              <a:spcBef>
                <a:spcPts val="1175"/>
              </a:spcBef>
            </a:pPr>
            <a:r>
              <a:rPr sz="2800" b="1" spc="-5" dirty="0">
                <a:cs typeface="Times New Roman"/>
              </a:rPr>
              <a:t>BREAST</a:t>
            </a:r>
            <a:r>
              <a:rPr sz="2800" b="1" spc="-10" dirty="0">
                <a:cs typeface="Times New Roman"/>
              </a:rPr>
              <a:t> </a:t>
            </a:r>
            <a:r>
              <a:rPr sz="2800" b="1" spc="-5" dirty="0">
                <a:cs typeface="Times New Roman"/>
              </a:rPr>
              <a:t>FEEDING</a:t>
            </a:r>
            <a:endParaRPr sz="2800" dirty="0">
              <a:cs typeface="Times New Roman"/>
            </a:endParaRPr>
          </a:p>
          <a:p>
            <a:pPr marL="297815" marR="8890" indent="70485" algn="just">
              <a:lnSpc>
                <a:spcPct val="99900"/>
              </a:lnSpc>
              <a:spcBef>
                <a:spcPts val="1145"/>
              </a:spcBef>
            </a:pPr>
            <a:r>
              <a:rPr sz="2800" spc="-10" dirty="0">
                <a:cs typeface="Times New Roman"/>
              </a:rPr>
              <a:t>Breastfeeding </a:t>
            </a:r>
            <a:r>
              <a:rPr sz="2800" spc="-5" dirty="0">
                <a:cs typeface="Times New Roman"/>
              </a:rPr>
              <a:t>The </a:t>
            </a:r>
            <a:r>
              <a:rPr sz="2800" dirty="0">
                <a:cs typeface="Times New Roman"/>
              </a:rPr>
              <a:t>baby </a:t>
            </a:r>
            <a:r>
              <a:rPr sz="2800" spc="-5" dirty="0">
                <a:cs typeface="Times New Roman"/>
              </a:rPr>
              <a:t>should </a:t>
            </a:r>
            <a:r>
              <a:rPr sz="2800" dirty="0">
                <a:cs typeface="Times New Roman"/>
              </a:rPr>
              <a:t>be put </a:t>
            </a:r>
            <a:r>
              <a:rPr sz="2800" spc="-5" dirty="0">
                <a:cs typeface="Times New Roman"/>
              </a:rPr>
              <a:t>to the mother’s  </a:t>
            </a:r>
            <a:r>
              <a:rPr sz="2800" dirty="0">
                <a:cs typeface="Times New Roman"/>
              </a:rPr>
              <a:t>breast </a:t>
            </a:r>
            <a:r>
              <a:rPr sz="2800" spc="-5" dirty="0">
                <a:cs typeface="Times New Roman"/>
              </a:rPr>
              <a:t>within </a:t>
            </a:r>
            <a:r>
              <a:rPr sz="2800" dirty="0">
                <a:cs typeface="Times New Roman"/>
              </a:rPr>
              <a:t>half </a:t>
            </a:r>
            <a:r>
              <a:rPr sz="2800" spc="-5" dirty="0">
                <a:cs typeface="Times New Roman"/>
              </a:rPr>
              <a:t>an </a:t>
            </a:r>
            <a:r>
              <a:rPr sz="2800" dirty="0">
                <a:cs typeface="Times New Roman"/>
              </a:rPr>
              <a:t>hour of birth or </a:t>
            </a:r>
            <a:r>
              <a:rPr sz="2800" spc="-5" dirty="0">
                <a:cs typeface="Times New Roman"/>
              </a:rPr>
              <a:t>as soon as </a:t>
            </a:r>
            <a:r>
              <a:rPr sz="2800" dirty="0">
                <a:cs typeface="Times New Roman"/>
              </a:rPr>
              <a:t>possible  </a:t>
            </a:r>
            <a:r>
              <a:rPr sz="2800" spc="-5" dirty="0">
                <a:cs typeface="Times New Roman"/>
              </a:rPr>
              <a:t>the mother </a:t>
            </a:r>
            <a:r>
              <a:rPr sz="2800" dirty="0">
                <a:cs typeface="Times New Roman"/>
              </a:rPr>
              <a:t>has recovered from </a:t>
            </a:r>
            <a:r>
              <a:rPr sz="2800" spc="-5" dirty="0">
                <a:cs typeface="Times New Roman"/>
              </a:rPr>
              <a:t>the exertion </a:t>
            </a:r>
            <a:r>
              <a:rPr sz="2800" dirty="0">
                <a:cs typeface="Times New Roman"/>
              </a:rPr>
              <a:t>of</a:t>
            </a:r>
            <a:r>
              <a:rPr sz="2800" spc="1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labour.</a:t>
            </a:r>
            <a:endParaRPr sz="2800" dirty="0"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9900" y="3889904"/>
            <a:ext cx="2484755" cy="2668270"/>
            <a:chOff x="6665899" y="3889904"/>
            <a:chExt cx="2484755" cy="2668270"/>
          </a:xfrm>
        </p:grpSpPr>
        <p:sp>
          <p:nvSpPr>
            <p:cNvPr id="3" name="object 3"/>
            <p:cNvSpPr/>
            <p:nvPr/>
          </p:nvSpPr>
          <p:spPr>
            <a:xfrm>
              <a:off x="6670661" y="3894667"/>
              <a:ext cx="2470785" cy="2658745"/>
            </a:xfrm>
            <a:custGeom>
              <a:avLst/>
              <a:gdLst/>
              <a:ahLst/>
              <a:cxnLst/>
              <a:rect l="l" t="t" r="r" b="b"/>
              <a:pathLst>
                <a:path w="2470784" h="2658745">
                  <a:moveTo>
                    <a:pt x="2470445" y="0"/>
                  </a:moveTo>
                  <a:lnTo>
                    <a:pt x="1714196" y="756248"/>
                  </a:lnTo>
                </a:path>
                <a:path w="2470784" h="2658745">
                  <a:moveTo>
                    <a:pt x="2470445" y="188074"/>
                  </a:moveTo>
                  <a:lnTo>
                    <a:pt x="0" y="2658519"/>
                  </a:lnTo>
                </a:path>
                <a:path w="2470784" h="2658745">
                  <a:moveTo>
                    <a:pt x="2470445" y="266549"/>
                  </a:moveTo>
                  <a:lnTo>
                    <a:pt x="899173" y="1837821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94784" y="4038592"/>
              <a:ext cx="1441450" cy="1504950"/>
            </a:xfrm>
            <a:custGeom>
              <a:avLst/>
              <a:gdLst/>
              <a:ahLst/>
              <a:cxnLst/>
              <a:rect l="l" t="t" r="r" b="b"/>
              <a:pathLst>
                <a:path w="1441450" h="1504950">
                  <a:moveTo>
                    <a:pt x="1441372" y="0"/>
                  </a:moveTo>
                  <a:lnTo>
                    <a:pt x="0" y="1441372"/>
                  </a:lnTo>
                </a:path>
                <a:path w="1441450" h="1504950">
                  <a:moveTo>
                    <a:pt x="1441372" y="457274"/>
                  </a:moveTo>
                  <a:lnTo>
                    <a:pt x="394149" y="1504496"/>
                  </a:lnTo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29179" y="630685"/>
            <a:ext cx="4794250" cy="411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lang="en-IN" sz="2850" b="1" spc="10" dirty="0">
                <a:latin typeface="+mn-lt"/>
              </a:rPr>
              <a:t>Skin </a:t>
            </a:r>
            <a:r>
              <a:rPr lang="en-IN" sz="2850" b="1" spc="15" dirty="0">
                <a:latin typeface="+mn-lt"/>
              </a:rPr>
              <a:t>Care </a:t>
            </a:r>
            <a:r>
              <a:rPr lang="en-IN" sz="2850" b="1" spc="25" dirty="0">
                <a:latin typeface="+mn-lt"/>
              </a:rPr>
              <a:t>&amp; </a:t>
            </a:r>
            <a:r>
              <a:rPr lang="en-IN" sz="2850" b="1" spc="10" dirty="0">
                <a:latin typeface="+mn-lt"/>
              </a:rPr>
              <a:t>Baby</a:t>
            </a:r>
            <a:r>
              <a:rPr lang="en-IN" sz="2850" b="1" spc="-75" dirty="0">
                <a:latin typeface="+mn-lt"/>
              </a:rPr>
              <a:t> </a:t>
            </a:r>
            <a:r>
              <a:rPr lang="en-IN" sz="2850" b="1" spc="5" dirty="0">
                <a:latin typeface="+mn-lt"/>
              </a:rPr>
              <a:t>Bath</a:t>
            </a:r>
            <a:endParaRPr lang="en-IN" sz="2850" b="1" dirty="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29179" y="1202878"/>
            <a:ext cx="10152668" cy="3208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080" indent="-285750">
              <a:lnSpc>
                <a:spcPct val="119800"/>
              </a:lnSpc>
              <a:spcBef>
                <a:spcPts val="100"/>
              </a:spcBef>
            </a:pPr>
            <a:r>
              <a:rPr sz="2800" spc="-5" dirty="0">
                <a:cs typeface="Times New Roman"/>
              </a:rPr>
              <a:t>The skin should </a:t>
            </a:r>
            <a:r>
              <a:rPr sz="2800" dirty="0">
                <a:cs typeface="Times New Roman"/>
              </a:rPr>
              <a:t>be </a:t>
            </a:r>
            <a:r>
              <a:rPr sz="2800" spc="-5" dirty="0">
                <a:cs typeface="Times New Roman"/>
              </a:rPr>
              <a:t>cleaned </a:t>
            </a:r>
            <a:r>
              <a:rPr sz="2800" dirty="0">
                <a:cs typeface="Times New Roman"/>
              </a:rPr>
              <a:t>off blood, </a:t>
            </a:r>
            <a:r>
              <a:rPr sz="2800" spc="-5" dirty="0">
                <a:cs typeface="Times New Roman"/>
              </a:rPr>
              <a:t>mucus </a:t>
            </a:r>
            <a:r>
              <a:rPr sz="2800" dirty="0">
                <a:cs typeface="Times New Roman"/>
              </a:rPr>
              <a:t>&amp; </a:t>
            </a:r>
            <a:r>
              <a:rPr sz="2800" spc="-5" dirty="0">
                <a:cs typeface="Times New Roman"/>
              </a:rPr>
              <a:t>meconium </a:t>
            </a:r>
            <a:r>
              <a:rPr sz="2800" dirty="0">
                <a:cs typeface="Times New Roman"/>
              </a:rPr>
              <a:t>by</a:t>
            </a:r>
            <a:r>
              <a:rPr sz="2800" spc="-75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gentle  </a:t>
            </a:r>
            <a:r>
              <a:rPr sz="2800" spc="-5" dirty="0">
                <a:cs typeface="Times New Roman"/>
              </a:rPr>
              <a:t>wiping </a:t>
            </a:r>
            <a:r>
              <a:rPr sz="2800" dirty="0">
                <a:cs typeface="Times New Roman"/>
              </a:rPr>
              <a:t>before he/she </a:t>
            </a:r>
            <a:r>
              <a:rPr sz="2800" spc="-5" dirty="0">
                <a:cs typeface="Times New Roman"/>
              </a:rPr>
              <a:t>is </a:t>
            </a:r>
            <a:r>
              <a:rPr sz="2800" dirty="0">
                <a:cs typeface="Times New Roman"/>
              </a:rPr>
              <a:t>presented </a:t>
            </a:r>
            <a:r>
              <a:rPr sz="2800" spc="-5" dirty="0">
                <a:cs typeface="Times New Roman"/>
              </a:rPr>
              <a:t>to the mother. Baby </a:t>
            </a:r>
            <a:r>
              <a:rPr sz="2800" dirty="0">
                <a:cs typeface="Times New Roman"/>
              </a:rPr>
              <a:t>bath </a:t>
            </a:r>
            <a:r>
              <a:rPr sz="2800" spc="-5" dirty="0">
                <a:cs typeface="Times New Roman"/>
              </a:rPr>
              <a:t>can </a:t>
            </a:r>
            <a:r>
              <a:rPr sz="2800" dirty="0">
                <a:cs typeface="Times New Roman"/>
              </a:rPr>
              <a:t>be  given </a:t>
            </a:r>
            <a:r>
              <a:rPr sz="2800" spc="-5" dirty="0">
                <a:cs typeface="Times New Roman"/>
              </a:rPr>
              <a:t>at the </a:t>
            </a:r>
            <a:r>
              <a:rPr sz="2800" dirty="0">
                <a:cs typeface="Times New Roman"/>
              </a:rPr>
              <a:t>hospital or home by using </a:t>
            </a:r>
            <a:r>
              <a:rPr sz="2800" spc="-5" dirty="0">
                <a:cs typeface="Times New Roman"/>
              </a:rPr>
              <a:t>warm water in </a:t>
            </a:r>
            <a:r>
              <a:rPr sz="2800" dirty="0">
                <a:cs typeface="Times New Roman"/>
              </a:rPr>
              <a:t>a </a:t>
            </a:r>
            <a:r>
              <a:rPr sz="2800" spc="-5" dirty="0">
                <a:cs typeface="Times New Roman"/>
              </a:rPr>
              <a:t>warm  </a:t>
            </a:r>
            <a:r>
              <a:rPr sz="2800" dirty="0">
                <a:cs typeface="Times New Roman"/>
              </a:rPr>
              <a:t>room gently &amp;</a:t>
            </a:r>
            <a:r>
              <a:rPr sz="2800" spc="-10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quickly.</a:t>
            </a:r>
          </a:p>
          <a:p>
            <a:pPr marL="297815" marR="9525" indent="58419">
              <a:lnSpc>
                <a:spcPct val="118700"/>
              </a:lnSpc>
              <a:spcBef>
                <a:spcPts val="1110"/>
              </a:spcBef>
            </a:pPr>
            <a:r>
              <a:rPr sz="2800" b="1" spc="-5" dirty="0">
                <a:cs typeface="Times New Roman"/>
              </a:rPr>
              <a:t>First Bath: </a:t>
            </a:r>
            <a:r>
              <a:rPr sz="2800" spc="-5" dirty="0">
                <a:cs typeface="Times New Roman"/>
              </a:rPr>
              <a:t>Once </a:t>
            </a:r>
            <a:r>
              <a:rPr sz="2800" dirty="0">
                <a:cs typeface="Times New Roman"/>
              </a:rPr>
              <a:t>a baby's </a:t>
            </a:r>
            <a:r>
              <a:rPr sz="2800" spc="-5" dirty="0">
                <a:cs typeface="Times New Roman"/>
              </a:rPr>
              <a:t>temperature </a:t>
            </a:r>
            <a:r>
              <a:rPr sz="2800" dirty="0">
                <a:cs typeface="Times New Roman"/>
              </a:rPr>
              <a:t>has </a:t>
            </a:r>
            <a:r>
              <a:rPr sz="2800" spc="-5" dirty="0">
                <a:cs typeface="Times New Roman"/>
              </a:rPr>
              <a:t>stabilized, the First  </a:t>
            </a:r>
            <a:r>
              <a:rPr sz="2800" dirty="0">
                <a:cs typeface="Times New Roman"/>
              </a:rPr>
              <a:t>bath </a:t>
            </a:r>
            <a:r>
              <a:rPr sz="2800" spc="-5" dirty="0">
                <a:cs typeface="Times New Roman"/>
              </a:rPr>
              <a:t>can </a:t>
            </a:r>
            <a:r>
              <a:rPr sz="2800" dirty="0">
                <a:cs typeface="Times New Roman"/>
              </a:rPr>
              <a:t>be</a:t>
            </a:r>
            <a:r>
              <a:rPr sz="2800" spc="-5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given.</a:t>
            </a:r>
          </a:p>
        </p:txBody>
      </p:sp>
      <p:sp>
        <p:nvSpPr>
          <p:cNvPr id="7" name="object 7"/>
          <p:cNvSpPr/>
          <p:nvPr/>
        </p:nvSpPr>
        <p:spPr>
          <a:xfrm>
            <a:off x="2743197" y="4571990"/>
            <a:ext cx="2948944" cy="15468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89556" y="3932143"/>
            <a:ext cx="2666994" cy="26212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17753" y="3869780"/>
            <a:ext cx="3875592" cy="2170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14021" y="572039"/>
            <a:ext cx="9426803" cy="2290627"/>
          </a:xfrm>
          <a:prstGeom prst="rect">
            <a:avLst/>
          </a:prstGeom>
        </p:spPr>
        <p:txBody>
          <a:bodyPr vert="horz" wrap="square" lIns="0" tIns="222250" rIns="0" bIns="0" rtlCol="0">
            <a:spAutoFit/>
          </a:bodyPr>
          <a:lstStyle/>
          <a:p>
            <a:pPr marL="12700" algn="just">
              <a:spcBef>
                <a:spcPts val="1750"/>
              </a:spcBef>
            </a:pPr>
            <a:r>
              <a:rPr sz="2800" b="1" spc="-5" dirty="0">
                <a:cs typeface="Times New Roman"/>
              </a:rPr>
              <a:t>CORD BLOOD</a:t>
            </a:r>
            <a:r>
              <a:rPr sz="2800" b="1" spc="-10" dirty="0">
                <a:cs typeface="Times New Roman"/>
              </a:rPr>
              <a:t> </a:t>
            </a:r>
            <a:r>
              <a:rPr sz="2800" b="1" spc="-5" dirty="0">
                <a:cs typeface="Times New Roman"/>
              </a:rPr>
              <a:t>COLLECTION</a:t>
            </a:r>
            <a:endParaRPr sz="2800" dirty="0">
              <a:cs typeface="Times New Roman"/>
            </a:endParaRPr>
          </a:p>
          <a:p>
            <a:pPr marL="297815" marR="5080" indent="19050" algn="just">
              <a:lnSpc>
                <a:spcPct val="119300"/>
              </a:lnSpc>
              <a:spcBef>
                <a:spcPts val="1095"/>
              </a:spcBef>
            </a:pPr>
            <a:r>
              <a:rPr sz="2800" spc="-5" dirty="0">
                <a:cs typeface="Times New Roman"/>
              </a:rPr>
              <a:t>Make sure cord </a:t>
            </a:r>
            <a:r>
              <a:rPr sz="2800" dirty="0">
                <a:cs typeface="Times New Roman"/>
              </a:rPr>
              <a:t>blood </a:t>
            </a:r>
            <a:r>
              <a:rPr sz="2800" spc="-5" dirty="0">
                <a:cs typeface="Times New Roman"/>
              </a:rPr>
              <a:t>is collected </a:t>
            </a:r>
            <a:r>
              <a:rPr sz="2800" dirty="0">
                <a:cs typeface="Times New Roman"/>
              </a:rPr>
              <a:t>for </a:t>
            </a:r>
            <a:r>
              <a:rPr sz="2800" spc="-5" dirty="0">
                <a:cs typeface="Times New Roman"/>
              </a:rPr>
              <a:t>analysis and sent to  laboratory </a:t>
            </a:r>
            <a:r>
              <a:rPr sz="2800" dirty="0">
                <a:cs typeface="Times New Roman"/>
              </a:rPr>
              <a:t>for </a:t>
            </a:r>
            <a:r>
              <a:rPr sz="2800" spc="-5" dirty="0">
                <a:cs typeface="Times New Roman"/>
              </a:rPr>
              <a:t>checking </a:t>
            </a:r>
            <a:r>
              <a:rPr sz="2800" dirty="0">
                <a:cs typeface="Times New Roman"/>
              </a:rPr>
              <a:t>of: </a:t>
            </a:r>
            <a:r>
              <a:rPr sz="2800" spc="-5" dirty="0">
                <a:cs typeface="Times New Roman"/>
              </a:rPr>
              <a:t>Rh Blood type, Hematocrit </a:t>
            </a:r>
            <a:r>
              <a:rPr sz="2800" dirty="0">
                <a:cs typeface="Times New Roman"/>
              </a:rPr>
              <a:t>&amp; possible  </a:t>
            </a:r>
            <a:r>
              <a:rPr sz="2800" spc="-5" dirty="0">
                <a:cs typeface="Times New Roman"/>
              </a:rPr>
              <a:t>cord </a:t>
            </a:r>
            <a:r>
              <a:rPr sz="2800" dirty="0">
                <a:cs typeface="Times New Roman"/>
              </a:rPr>
              <a:t>blood</a:t>
            </a:r>
            <a:r>
              <a:rPr sz="2800" spc="-5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gases.</a:t>
            </a:r>
          </a:p>
        </p:txBody>
      </p:sp>
      <p:sp>
        <p:nvSpPr>
          <p:cNvPr id="4" name="object 4"/>
          <p:cNvSpPr/>
          <p:nvPr/>
        </p:nvSpPr>
        <p:spPr>
          <a:xfrm>
            <a:off x="2818613" y="3869780"/>
            <a:ext cx="2990843" cy="22497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8723" y="1339613"/>
            <a:ext cx="6008003" cy="3955250"/>
          </a:xfrm>
          <a:prstGeom prst="rect">
            <a:avLst/>
          </a:prstGeom>
        </p:spPr>
        <p:txBody>
          <a:bodyPr vert="horz" wrap="square" lIns="0" tIns="247650" rIns="0" bIns="0" rtlCol="0">
            <a:spAutoFit/>
          </a:bodyPr>
          <a:lstStyle/>
          <a:p>
            <a:pPr marL="134620" algn="just">
              <a:spcBef>
                <a:spcPts val="1950"/>
              </a:spcBef>
            </a:pPr>
            <a:r>
              <a:rPr sz="2800" b="1" spc="-5" dirty="0">
                <a:cs typeface="Times New Roman"/>
              </a:rPr>
              <a:t>CARE OF </a:t>
            </a:r>
            <a:r>
              <a:rPr sz="2800" b="1" spc="-10" dirty="0">
                <a:cs typeface="Times New Roman"/>
              </a:rPr>
              <a:t>THE </a:t>
            </a:r>
            <a:r>
              <a:rPr sz="2800" b="1" spc="-5" dirty="0">
                <a:cs typeface="Times New Roman"/>
              </a:rPr>
              <a:t>UMBILICAL</a:t>
            </a:r>
            <a:r>
              <a:rPr sz="2800" b="1" spc="-25" dirty="0">
                <a:cs typeface="Times New Roman"/>
              </a:rPr>
              <a:t> </a:t>
            </a:r>
            <a:r>
              <a:rPr sz="2800" b="1" spc="-5" dirty="0">
                <a:cs typeface="Times New Roman"/>
              </a:rPr>
              <a:t>CORD</a:t>
            </a:r>
            <a:endParaRPr sz="2800" dirty="0">
              <a:cs typeface="Times New Roman"/>
            </a:endParaRPr>
          </a:p>
          <a:p>
            <a:pPr marL="12700" algn="just">
              <a:spcBef>
                <a:spcPts val="1850"/>
              </a:spcBef>
              <a:tabLst>
                <a:tab pos="420370" algn="l"/>
              </a:tabLst>
            </a:pPr>
            <a:r>
              <a:rPr sz="2800" spc="3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Keep the cord stump clean and</a:t>
            </a:r>
            <a:r>
              <a:rPr sz="2800" spc="45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dry.</a:t>
            </a:r>
          </a:p>
          <a:p>
            <a:pPr marL="420370" marR="5080" indent="-408305" algn="just">
              <a:lnSpc>
                <a:spcPct val="120000"/>
              </a:lnSpc>
              <a:spcBef>
                <a:spcPts val="1140"/>
              </a:spcBef>
              <a:tabLst>
                <a:tab pos="509270" algn="l"/>
              </a:tabLst>
            </a:pPr>
            <a:r>
              <a:rPr sz="2800" spc="35" dirty="0">
                <a:solidFill>
                  <a:srgbClr val="FFFFFF"/>
                </a:solidFill>
                <a:cs typeface="Noto Sans Symbols2"/>
              </a:rPr>
              <a:t>✔		</a:t>
            </a:r>
            <a:r>
              <a:rPr sz="2800" spc="-5" dirty="0">
                <a:cs typeface="Times New Roman"/>
              </a:rPr>
              <a:t>Topical application </a:t>
            </a:r>
            <a:r>
              <a:rPr sz="2800" dirty="0">
                <a:cs typeface="Times New Roman"/>
              </a:rPr>
              <a:t>of </a:t>
            </a:r>
            <a:r>
              <a:rPr sz="2800" spc="-5" dirty="0">
                <a:cs typeface="Times New Roman"/>
              </a:rPr>
              <a:t>antiseptics is </a:t>
            </a:r>
            <a:r>
              <a:rPr sz="2800" dirty="0">
                <a:cs typeface="Times New Roman"/>
              </a:rPr>
              <a:t>usually</a:t>
            </a:r>
            <a:r>
              <a:rPr sz="2800" spc="-80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not  necessary unless </a:t>
            </a:r>
            <a:r>
              <a:rPr sz="2800" spc="-5" dirty="0">
                <a:cs typeface="Times New Roman"/>
              </a:rPr>
              <a:t>the </a:t>
            </a:r>
            <a:r>
              <a:rPr sz="2800" dirty="0">
                <a:cs typeface="Times New Roman"/>
              </a:rPr>
              <a:t>baby </a:t>
            </a:r>
            <a:r>
              <a:rPr sz="2800" spc="-5" dirty="0">
                <a:cs typeface="Times New Roman"/>
              </a:rPr>
              <a:t>is living in </a:t>
            </a:r>
            <a:r>
              <a:rPr sz="2800" dirty="0">
                <a:cs typeface="Times New Roman"/>
              </a:rPr>
              <a:t>a highly  </a:t>
            </a:r>
            <a:r>
              <a:rPr sz="2800" spc="-5" dirty="0">
                <a:cs typeface="Times New Roman"/>
              </a:rPr>
              <a:t>contaminated</a:t>
            </a:r>
            <a:r>
              <a:rPr sz="2800" spc="-10" dirty="0">
                <a:cs typeface="Times New Roman"/>
              </a:rPr>
              <a:t> </a:t>
            </a:r>
            <a:r>
              <a:rPr sz="2800" spc="5" dirty="0">
                <a:cs typeface="Times New Roman"/>
              </a:rPr>
              <a:t>area.</a:t>
            </a:r>
            <a:endParaRPr sz="2800" dirty="0"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45685" y="2021353"/>
            <a:ext cx="3657592" cy="28152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B6C6A-5F9E-4BCD-88D9-E8CE4FEED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423" y="1792036"/>
            <a:ext cx="5937315" cy="3849624"/>
          </a:xfrm>
        </p:spPr>
        <p:txBody>
          <a:bodyPr/>
          <a:lstStyle/>
          <a:p>
            <a:pPr marL="0" indent="0" algn="just">
              <a:buNone/>
            </a:pPr>
            <a:r>
              <a:rPr lang="en-IN" sz="2800" b="1" spc="15" dirty="0">
                <a:cs typeface="Times New Roman"/>
              </a:rPr>
              <a:t>CARE OF </a:t>
            </a:r>
            <a:r>
              <a:rPr lang="en-IN" sz="2800" b="1" spc="10" dirty="0">
                <a:cs typeface="Times New Roman"/>
              </a:rPr>
              <a:t>THE </a:t>
            </a:r>
            <a:r>
              <a:rPr lang="en-IN" sz="2800" b="1" spc="5" dirty="0">
                <a:cs typeface="Times New Roman"/>
              </a:rPr>
              <a:t>EYES</a:t>
            </a:r>
            <a:endParaRPr lang="en-US" sz="2800" spc="-5" dirty="0">
              <a:cs typeface="Times New Roman"/>
            </a:endParaRPr>
          </a:p>
          <a:p>
            <a:pPr marL="0" indent="0" algn="just">
              <a:buNone/>
            </a:pPr>
            <a:r>
              <a:rPr lang="en-US" sz="2800" spc="-5" dirty="0">
                <a:cs typeface="Times New Roman"/>
              </a:rPr>
              <a:t>Eyes should </a:t>
            </a:r>
            <a:r>
              <a:rPr lang="en-US" sz="2800" dirty="0">
                <a:cs typeface="Times New Roman"/>
              </a:rPr>
              <a:t>be </a:t>
            </a:r>
            <a:r>
              <a:rPr lang="en-US" sz="2800" spc="-5" dirty="0">
                <a:cs typeface="Times New Roman"/>
              </a:rPr>
              <a:t>clean at </a:t>
            </a:r>
            <a:r>
              <a:rPr lang="en-US" sz="2800" dirty="0">
                <a:cs typeface="Times New Roman"/>
              </a:rPr>
              <a:t>birth &amp; once </a:t>
            </a:r>
            <a:r>
              <a:rPr lang="en-US" sz="2800" spc="-5" dirty="0">
                <a:cs typeface="Times New Roman"/>
              </a:rPr>
              <a:t>in every </a:t>
            </a:r>
            <a:r>
              <a:rPr lang="en-US" sz="2800" dirty="0">
                <a:cs typeface="Times New Roman"/>
              </a:rPr>
              <a:t>day using </a:t>
            </a:r>
            <a:r>
              <a:rPr lang="en-US" sz="2800" spc="-5" dirty="0">
                <a:cs typeface="Times New Roman"/>
              </a:rPr>
              <a:t>sterile  cotton swabs soaked in sterile water </a:t>
            </a:r>
            <a:r>
              <a:rPr lang="en-US" sz="2800" dirty="0">
                <a:cs typeface="Times New Roman"/>
              </a:rPr>
              <a:t>or normal </a:t>
            </a:r>
            <a:r>
              <a:rPr lang="en-US" sz="2800" spc="-5" dirty="0">
                <a:cs typeface="Times New Roman"/>
              </a:rPr>
              <a:t>saline. Separate  swabs </a:t>
            </a:r>
            <a:r>
              <a:rPr lang="en-US" sz="2800" dirty="0">
                <a:cs typeface="Times New Roman"/>
              </a:rPr>
              <a:t>for </a:t>
            </a:r>
            <a:r>
              <a:rPr lang="en-US" sz="2800" spc="-5" dirty="0">
                <a:cs typeface="Times New Roman"/>
              </a:rPr>
              <a:t>each</a:t>
            </a:r>
            <a:r>
              <a:rPr lang="en-US" sz="2800" spc="-10" dirty="0">
                <a:cs typeface="Times New Roman"/>
              </a:rPr>
              <a:t> </a:t>
            </a:r>
            <a:r>
              <a:rPr lang="en-US" sz="2800" spc="-5" dirty="0">
                <a:cs typeface="Times New Roman"/>
              </a:rPr>
              <a:t>eye.</a:t>
            </a:r>
            <a:endParaRPr lang="en-US" sz="2800" dirty="0">
              <a:cs typeface="Times New Roman"/>
            </a:endParaRPr>
          </a:p>
          <a:p>
            <a:pPr algn="just"/>
            <a:endParaRPr lang="en-IN" sz="28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4C9C336D-5BCC-4AA6-982D-052F80B4B40C}"/>
              </a:ext>
            </a:extLst>
          </p:cNvPr>
          <p:cNvSpPr/>
          <p:nvPr/>
        </p:nvSpPr>
        <p:spPr>
          <a:xfrm>
            <a:off x="8235575" y="567334"/>
            <a:ext cx="3230569" cy="2449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6F19D8B-74F8-879E-2E80-53B3D0E864B8}"/>
              </a:ext>
            </a:extLst>
          </p:cNvPr>
          <p:cNvSpPr/>
          <p:nvPr/>
        </p:nvSpPr>
        <p:spPr>
          <a:xfrm>
            <a:off x="8438012" y="3174476"/>
            <a:ext cx="2825694" cy="32268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1443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03397" y="4453372"/>
            <a:ext cx="3137093" cy="20573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01559" y="581977"/>
            <a:ext cx="6174556" cy="4257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695">
              <a:spcBef>
                <a:spcPts val="100"/>
              </a:spcBef>
            </a:pPr>
            <a:r>
              <a:rPr sz="2800" b="1" spc="-5" dirty="0">
                <a:cs typeface="Times New Roman"/>
              </a:rPr>
              <a:t>Clothing </a:t>
            </a:r>
            <a:r>
              <a:rPr sz="2800" b="1" dirty="0">
                <a:cs typeface="Times New Roman"/>
              </a:rPr>
              <a:t>of the</a:t>
            </a:r>
            <a:r>
              <a:rPr sz="2800" b="1" spc="-15" dirty="0">
                <a:cs typeface="Times New Roman"/>
              </a:rPr>
              <a:t> </a:t>
            </a:r>
            <a:r>
              <a:rPr sz="2800" b="1" spc="-5" dirty="0">
                <a:cs typeface="Times New Roman"/>
              </a:rPr>
              <a:t>baby:</a:t>
            </a:r>
            <a:endParaRPr sz="2800" dirty="0">
              <a:cs typeface="Times New Roman"/>
            </a:endParaRPr>
          </a:p>
          <a:p>
            <a:pPr marL="385445" marR="44450" indent="-373380">
              <a:lnSpc>
                <a:spcPct val="119400"/>
              </a:lnSpc>
              <a:spcBef>
                <a:spcPts val="985"/>
              </a:spcBef>
              <a:tabLst>
                <a:tab pos="448945" algn="l"/>
              </a:tabLst>
            </a:pPr>
            <a:r>
              <a:rPr sz="2800" b="1" spc="145" dirty="0">
                <a:solidFill>
                  <a:srgbClr val="FFFFFF"/>
                </a:solidFill>
                <a:cs typeface="DejaVu Sans"/>
              </a:rPr>
              <a:t>✔		</a:t>
            </a:r>
            <a:r>
              <a:rPr sz="2800" spc="-5" dirty="0">
                <a:cs typeface="Times New Roman"/>
              </a:rPr>
              <a:t>The </a:t>
            </a:r>
            <a:r>
              <a:rPr sz="2800" dirty="0">
                <a:cs typeface="Times New Roman"/>
              </a:rPr>
              <a:t>baby </a:t>
            </a:r>
            <a:r>
              <a:rPr sz="2800" spc="-5" dirty="0">
                <a:cs typeface="Times New Roman"/>
              </a:rPr>
              <a:t>should </a:t>
            </a:r>
            <a:r>
              <a:rPr sz="2800" dirty="0">
                <a:cs typeface="Times New Roman"/>
              </a:rPr>
              <a:t>be dressed</a:t>
            </a:r>
            <a:r>
              <a:rPr sz="2800" spc="-9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with  loose, soft </a:t>
            </a:r>
            <a:r>
              <a:rPr sz="2800" dirty="0">
                <a:cs typeface="Times New Roman"/>
              </a:rPr>
              <a:t>&amp; </a:t>
            </a:r>
            <a:r>
              <a:rPr sz="2800" spc="-5" dirty="0">
                <a:cs typeface="Times New Roman"/>
              </a:rPr>
              <a:t>cotton cloths. The  </a:t>
            </a:r>
            <a:r>
              <a:rPr sz="2800" dirty="0">
                <a:cs typeface="Times New Roman"/>
              </a:rPr>
              <a:t>frock </a:t>
            </a:r>
            <a:r>
              <a:rPr sz="2800" spc="-5" dirty="0">
                <a:cs typeface="Times New Roman"/>
              </a:rPr>
              <a:t>should </a:t>
            </a:r>
            <a:r>
              <a:rPr sz="2800" dirty="0">
                <a:cs typeface="Times New Roman"/>
              </a:rPr>
              <a:t>be open on </a:t>
            </a:r>
            <a:r>
              <a:rPr sz="2800" spc="-5" dirty="0">
                <a:cs typeface="Times New Roman"/>
              </a:rPr>
              <a:t>the </a:t>
            </a:r>
            <a:r>
              <a:rPr sz="2800" dirty="0">
                <a:cs typeface="Times New Roman"/>
              </a:rPr>
              <a:t>front  or back for </a:t>
            </a:r>
            <a:r>
              <a:rPr sz="2800" spc="-5" dirty="0">
                <a:cs typeface="Times New Roman"/>
              </a:rPr>
              <a:t>easy</a:t>
            </a:r>
            <a:r>
              <a:rPr sz="2800" spc="-3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wearing.</a:t>
            </a:r>
            <a:endParaRPr sz="2800" dirty="0">
              <a:cs typeface="Times New Roman"/>
            </a:endParaRPr>
          </a:p>
          <a:p>
            <a:pPr marL="385445" marR="5080" indent="-373380" algn="just">
              <a:lnSpc>
                <a:spcPct val="119800"/>
              </a:lnSpc>
              <a:spcBef>
                <a:spcPts val="975"/>
              </a:spcBef>
            </a:pPr>
            <a:r>
              <a:rPr sz="2800" dirty="0">
                <a:solidFill>
                  <a:srgbClr val="FFFFFF"/>
                </a:solidFill>
                <a:cs typeface="Noto Sans Symbols2"/>
              </a:rPr>
              <a:t>✔ </a:t>
            </a:r>
            <a:r>
              <a:rPr sz="2800" spc="-5" dirty="0">
                <a:cs typeface="Times New Roman"/>
              </a:rPr>
              <a:t>Large </a:t>
            </a:r>
            <a:r>
              <a:rPr sz="2800" dirty="0">
                <a:cs typeface="Times New Roman"/>
              </a:rPr>
              <a:t>button, </a:t>
            </a:r>
            <a:r>
              <a:rPr sz="2800" spc="-5" dirty="0">
                <a:cs typeface="Times New Roman"/>
              </a:rPr>
              <a:t>synthetic </a:t>
            </a:r>
            <a:r>
              <a:rPr sz="2800" dirty="0">
                <a:cs typeface="Times New Roman"/>
              </a:rPr>
              <a:t>frock </a:t>
            </a:r>
            <a:r>
              <a:rPr sz="2800" spc="-5" dirty="0">
                <a:cs typeface="Times New Roman"/>
              </a:rPr>
              <a:t>and  </a:t>
            </a:r>
            <a:r>
              <a:rPr sz="2800" dirty="0">
                <a:cs typeface="Times New Roman"/>
              </a:rPr>
              <a:t>plastic or nylon napkin </a:t>
            </a:r>
            <a:r>
              <a:rPr sz="2800" spc="-5" dirty="0">
                <a:cs typeface="Times New Roman"/>
              </a:rPr>
              <a:t>should </a:t>
            </a:r>
            <a:r>
              <a:rPr sz="2800" dirty="0">
                <a:cs typeface="Times New Roman"/>
              </a:rPr>
              <a:t>be  </a:t>
            </a:r>
            <a:r>
              <a:rPr sz="2800" spc="-5" dirty="0">
                <a:cs typeface="Times New Roman"/>
              </a:rPr>
              <a:t>avoided.</a:t>
            </a:r>
            <a:endParaRPr sz="2800" dirty="0"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26508" y="822489"/>
            <a:ext cx="4114791" cy="5419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908" y="970487"/>
            <a:ext cx="8401050" cy="5323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760" algn="just">
              <a:spcBef>
                <a:spcPts val="100"/>
              </a:spcBef>
            </a:pPr>
            <a:r>
              <a:rPr sz="2800" b="1" spc="-5" dirty="0">
                <a:cs typeface="Times New Roman"/>
              </a:rPr>
              <a:t>General</a:t>
            </a:r>
            <a:r>
              <a:rPr sz="2800" b="1" spc="-10" dirty="0">
                <a:cs typeface="Times New Roman"/>
              </a:rPr>
              <a:t> </a:t>
            </a:r>
            <a:r>
              <a:rPr sz="2800" b="1" spc="-5" dirty="0">
                <a:cs typeface="Times New Roman"/>
              </a:rPr>
              <a:t>care:</a:t>
            </a:r>
            <a:endParaRPr sz="2800" dirty="0">
              <a:cs typeface="Times New Roman"/>
            </a:endParaRPr>
          </a:p>
          <a:p>
            <a:pPr marL="24765" algn="just">
              <a:spcBef>
                <a:spcPts val="1450"/>
              </a:spcBef>
              <a:tabLst>
                <a:tab pos="461009" algn="l"/>
              </a:tabLst>
            </a:pPr>
            <a:r>
              <a:rPr sz="2800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Rooming</a:t>
            </a:r>
            <a:r>
              <a:rPr sz="2800" spc="-10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–in</a:t>
            </a:r>
          </a:p>
          <a:p>
            <a:pPr marL="24765" algn="just">
              <a:spcBef>
                <a:spcPts val="1500"/>
              </a:spcBef>
              <a:tabLst>
                <a:tab pos="461009" algn="l"/>
              </a:tabLst>
            </a:pPr>
            <a:r>
              <a:rPr sz="2800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dirty="0">
                <a:cs typeface="Times New Roman"/>
              </a:rPr>
              <a:t>gentle</a:t>
            </a:r>
            <a:r>
              <a:rPr sz="2800" spc="-5" dirty="0">
                <a:cs typeface="Times New Roman"/>
              </a:rPr>
              <a:t> approach</a:t>
            </a:r>
            <a:endParaRPr sz="2800" dirty="0">
              <a:cs typeface="Times New Roman"/>
            </a:endParaRPr>
          </a:p>
          <a:p>
            <a:pPr marL="24765" algn="just">
              <a:spcBef>
                <a:spcPts val="1500"/>
              </a:spcBef>
              <a:tabLst>
                <a:tab pos="461009" algn="l"/>
              </a:tabLst>
            </a:pPr>
            <a:r>
              <a:rPr sz="2800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Aseptic</a:t>
            </a:r>
            <a:r>
              <a:rPr sz="2800" spc="-1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technique</a:t>
            </a:r>
            <a:endParaRPr sz="2800" dirty="0">
              <a:cs typeface="Times New Roman"/>
            </a:endParaRPr>
          </a:p>
          <a:p>
            <a:pPr marL="24765" algn="just">
              <a:spcBef>
                <a:spcPts val="1500"/>
              </a:spcBef>
              <a:tabLst>
                <a:tab pos="397510" algn="l"/>
              </a:tabLst>
            </a:pPr>
            <a:r>
              <a:rPr sz="2800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sensory</a:t>
            </a:r>
            <a:r>
              <a:rPr sz="2800" spc="-1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stimulation</a:t>
            </a:r>
            <a:endParaRPr sz="2800" dirty="0">
              <a:cs typeface="Times New Roman"/>
            </a:endParaRPr>
          </a:p>
          <a:p>
            <a:pPr marL="24765" algn="just">
              <a:spcBef>
                <a:spcPts val="1500"/>
              </a:spcBef>
              <a:tabLst>
                <a:tab pos="461009" algn="l"/>
              </a:tabLst>
            </a:pPr>
            <a:r>
              <a:rPr sz="2800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tender&amp; loving</a:t>
            </a:r>
            <a:r>
              <a:rPr sz="2800" spc="-1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care</a:t>
            </a:r>
            <a:endParaRPr sz="2800" dirty="0">
              <a:cs typeface="Times New Roman"/>
            </a:endParaRPr>
          </a:p>
          <a:p>
            <a:pPr marL="111760" algn="just">
              <a:spcBef>
                <a:spcPts val="1500"/>
              </a:spcBef>
            </a:pPr>
            <a:r>
              <a:rPr sz="2800" b="1" spc="-5" dirty="0">
                <a:cs typeface="Times New Roman"/>
              </a:rPr>
              <a:t>Observation:</a:t>
            </a:r>
            <a:endParaRPr sz="2800" dirty="0">
              <a:cs typeface="Times New Roman"/>
            </a:endParaRPr>
          </a:p>
          <a:p>
            <a:pPr marL="397510" marR="5080" indent="-385445" algn="just">
              <a:lnSpc>
                <a:spcPts val="2380"/>
              </a:lnSpc>
              <a:spcBef>
                <a:spcPts val="1595"/>
              </a:spcBef>
              <a:tabLst>
                <a:tab pos="397510" algn="l"/>
              </a:tabLst>
            </a:pPr>
            <a:r>
              <a:rPr sz="2800" spc="305" dirty="0">
                <a:solidFill>
                  <a:srgbClr val="FFFFFF"/>
                </a:solidFill>
                <a:cs typeface="Noto Sans Symbols2"/>
              </a:rPr>
              <a:t>▶	</a:t>
            </a:r>
            <a:r>
              <a:rPr sz="2800" spc="-5" dirty="0">
                <a:cs typeface="Times New Roman"/>
              </a:rPr>
              <a:t>The </a:t>
            </a:r>
            <a:r>
              <a:rPr sz="2800" dirty="0">
                <a:cs typeface="Times New Roman"/>
              </a:rPr>
              <a:t>baby </a:t>
            </a:r>
            <a:r>
              <a:rPr sz="2800" spc="-5" dirty="0">
                <a:cs typeface="Times New Roman"/>
              </a:rPr>
              <a:t>should </a:t>
            </a:r>
            <a:r>
              <a:rPr sz="2800" dirty="0">
                <a:cs typeface="Times New Roman"/>
              </a:rPr>
              <a:t>be kept </a:t>
            </a:r>
            <a:r>
              <a:rPr sz="2800" spc="-5" dirty="0">
                <a:cs typeface="Times New Roman"/>
              </a:rPr>
              <a:t>in continuous </a:t>
            </a:r>
            <a:r>
              <a:rPr sz="2800" dirty="0">
                <a:cs typeface="Times New Roman"/>
              </a:rPr>
              <a:t>observation </a:t>
            </a:r>
            <a:r>
              <a:rPr sz="2800" spc="-5" dirty="0">
                <a:cs typeface="Times New Roman"/>
              </a:rPr>
              <a:t>twice </a:t>
            </a:r>
            <a:r>
              <a:rPr sz="2800" dirty="0">
                <a:cs typeface="Times New Roman"/>
              </a:rPr>
              <a:t>daily for detection</a:t>
            </a:r>
            <a:r>
              <a:rPr sz="2800" spc="-75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of  </a:t>
            </a:r>
            <a:r>
              <a:rPr sz="2800" spc="-5" dirty="0">
                <a:cs typeface="Times New Roman"/>
              </a:rPr>
              <a:t>any</a:t>
            </a:r>
            <a:r>
              <a:rPr sz="2800" spc="-1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abnormalities.</a:t>
            </a:r>
            <a:endParaRPr sz="2800" dirty="0"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40462" y="2162665"/>
            <a:ext cx="2358870" cy="22097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66978" y="2162666"/>
            <a:ext cx="2621269" cy="22097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91011" y="4039829"/>
            <a:ext cx="4197985" cy="2791460"/>
            <a:chOff x="4952989" y="3766767"/>
            <a:chExt cx="4197985" cy="2791460"/>
          </a:xfrm>
        </p:grpSpPr>
        <p:sp>
          <p:nvSpPr>
            <p:cNvPr id="3" name="object 3"/>
            <p:cNvSpPr/>
            <p:nvPr/>
          </p:nvSpPr>
          <p:spPr>
            <a:xfrm>
              <a:off x="6670661" y="3894667"/>
              <a:ext cx="2470785" cy="2658745"/>
            </a:xfrm>
            <a:custGeom>
              <a:avLst/>
              <a:gdLst/>
              <a:ahLst/>
              <a:cxnLst/>
              <a:rect l="l" t="t" r="r" b="b"/>
              <a:pathLst>
                <a:path w="2470784" h="2658745">
                  <a:moveTo>
                    <a:pt x="2470445" y="0"/>
                  </a:moveTo>
                  <a:lnTo>
                    <a:pt x="1714196" y="756248"/>
                  </a:lnTo>
                </a:path>
                <a:path w="2470784" h="2658745">
                  <a:moveTo>
                    <a:pt x="2470445" y="188074"/>
                  </a:moveTo>
                  <a:lnTo>
                    <a:pt x="0" y="2658519"/>
                  </a:lnTo>
                </a:path>
                <a:path w="2470784" h="2658745">
                  <a:moveTo>
                    <a:pt x="2470445" y="266549"/>
                  </a:moveTo>
                  <a:lnTo>
                    <a:pt x="899173" y="1837821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94784" y="4038591"/>
              <a:ext cx="1441450" cy="1504950"/>
            </a:xfrm>
            <a:custGeom>
              <a:avLst/>
              <a:gdLst/>
              <a:ahLst/>
              <a:cxnLst/>
              <a:rect l="l" t="t" r="r" b="b"/>
              <a:pathLst>
                <a:path w="1441450" h="1504950">
                  <a:moveTo>
                    <a:pt x="1441372" y="0"/>
                  </a:moveTo>
                  <a:lnTo>
                    <a:pt x="0" y="1441372"/>
                  </a:lnTo>
                </a:path>
                <a:path w="1441450" h="1504950">
                  <a:moveTo>
                    <a:pt x="1441372" y="457274"/>
                  </a:moveTo>
                  <a:lnTo>
                    <a:pt x="394149" y="1504496"/>
                  </a:lnTo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52989" y="3766767"/>
              <a:ext cx="3848092" cy="24242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53981" y="667298"/>
            <a:ext cx="9884038" cy="6360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500" b="1" spc="-5" dirty="0"/>
              <a:t>Anthropometric</a:t>
            </a:r>
            <a:r>
              <a:rPr sz="4500" b="1" spc="-85" dirty="0"/>
              <a:t> M</a:t>
            </a:r>
            <a:r>
              <a:rPr sz="4500" b="1" dirty="0"/>
              <a:t>easurement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70131" y="1950891"/>
            <a:ext cx="5125447" cy="2299989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12700">
              <a:spcBef>
                <a:spcPts val="1195"/>
              </a:spcBef>
              <a:tabLst>
                <a:tab pos="403225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Measure</a:t>
            </a:r>
            <a:r>
              <a:rPr sz="2800" spc="-2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weight</a:t>
            </a:r>
            <a:endParaRPr sz="2800" dirty="0">
              <a:cs typeface="Times New Roman"/>
            </a:endParaRPr>
          </a:p>
          <a:p>
            <a:pPr marL="12700">
              <a:spcBef>
                <a:spcPts val="1095"/>
              </a:spcBef>
              <a:tabLst>
                <a:tab pos="403225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lang="en-IN" sz="2800" spc="-5" dirty="0">
                <a:cs typeface="Times New Roman"/>
              </a:rPr>
              <a:t>L</a:t>
            </a:r>
            <a:r>
              <a:rPr sz="2800" spc="-5" dirty="0" err="1">
                <a:cs typeface="Times New Roman"/>
              </a:rPr>
              <a:t>ength</a:t>
            </a:r>
            <a:endParaRPr sz="2800" dirty="0">
              <a:cs typeface="Times New Roman"/>
            </a:endParaRPr>
          </a:p>
          <a:p>
            <a:pPr marL="12700">
              <a:spcBef>
                <a:spcPts val="1095"/>
              </a:spcBef>
              <a:tabLst>
                <a:tab pos="403225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Head</a:t>
            </a:r>
            <a:r>
              <a:rPr sz="2800" spc="-55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circumference</a:t>
            </a:r>
            <a:endParaRPr sz="2800" dirty="0">
              <a:cs typeface="Times New Roman"/>
            </a:endParaRPr>
          </a:p>
          <a:p>
            <a:pPr marL="12700">
              <a:spcBef>
                <a:spcPts val="1095"/>
              </a:spcBef>
              <a:tabLst>
                <a:tab pos="403225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Chest</a:t>
            </a:r>
            <a:r>
              <a:rPr sz="2800" spc="-85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circumference</a:t>
            </a:r>
            <a:endParaRPr sz="2800" dirty="0"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85406" y="4250880"/>
            <a:ext cx="3200393" cy="2397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84637" y="1372831"/>
            <a:ext cx="3848092" cy="21335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A80A-31CF-22AA-D1E8-09DC18E3F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500" b="1" dirty="0"/>
              <a:t>Assessment of </a:t>
            </a:r>
            <a:r>
              <a:rPr lang="en-IN" sz="4500" b="1" dirty="0" err="1"/>
              <a:t>Newborn</a:t>
            </a:r>
            <a:r>
              <a:rPr lang="en-IN" sz="4500" b="1" dirty="0"/>
              <a:t> Baby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36FC0-3814-526A-F45D-8B3293DD6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sz="2800" b="1" dirty="0"/>
              <a:t>Initial Assessment </a:t>
            </a:r>
          </a:p>
          <a:p>
            <a:pPr marL="0" indent="0">
              <a:buNone/>
            </a:pPr>
            <a:r>
              <a:rPr lang="en-IN" sz="2800" dirty="0"/>
              <a:t>Purposes </a:t>
            </a:r>
          </a:p>
          <a:p>
            <a:pPr marL="514350" indent="-514350">
              <a:buFont typeface="+mj-lt"/>
              <a:buAutoNum type="arabicPeriod"/>
            </a:pPr>
            <a:r>
              <a:rPr lang="en-IN" sz="2800" dirty="0"/>
              <a:t>To assess the need for resuscitation</a:t>
            </a:r>
          </a:p>
          <a:p>
            <a:pPr marL="514350" indent="-514350">
              <a:buFont typeface="+mj-lt"/>
              <a:buAutoNum type="arabicPeriod"/>
            </a:pPr>
            <a:r>
              <a:rPr lang="en-IN" sz="2800" dirty="0"/>
              <a:t>To ascertain the gestational age </a:t>
            </a:r>
          </a:p>
          <a:p>
            <a:pPr marL="514350" indent="-514350">
              <a:buFont typeface="+mj-lt"/>
              <a:buAutoNum type="arabicPeriod"/>
            </a:pPr>
            <a:r>
              <a:rPr lang="en-IN" sz="2800" dirty="0"/>
              <a:t>To detect the presence of any congenital anomalies or any disorder which may affect the well being of the baby.</a:t>
            </a:r>
          </a:p>
          <a:p>
            <a:r>
              <a:rPr lang="en-IN" sz="2800" dirty="0"/>
              <a:t> </a:t>
            </a:r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9663846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0610" y="497909"/>
            <a:ext cx="7548245" cy="5862182"/>
          </a:xfrm>
          <a:prstGeom prst="rect">
            <a:avLst/>
          </a:prstGeom>
        </p:spPr>
        <p:txBody>
          <a:bodyPr vert="horz" wrap="square" lIns="0" tIns="218440" rIns="0" bIns="0" rtlCol="0">
            <a:spAutoFit/>
          </a:bodyPr>
          <a:lstStyle/>
          <a:p>
            <a:pPr marL="117475">
              <a:spcBef>
                <a:spcPts val="1720"/>
              </a:spcBef>
            </a:pPr>
            <a:r>
              <a:rPr sz="2800" b="1" dirty="0">
                <a:cs typeface="Times New Roman"/>
              </a:rPr>
              <a:t>WEIGHT:</a:t>
            </a:r>
            <a:endParaRPr sz="2800" dirty="0">
              <a:cs typeface="Times New Roman"/>
            </a:endParaRPr>
          </a:p>
          <a:p>
            <a:pPr marL="403225" marR="55244" indent="-391160">
              <a:lnSpc>
                <a:spcPct val="118700"/>
              </a:lnSpc>
              <a:spcBef>
                <a:spcPts val="1080"/>
              </a:spcBef>
              <a:tabLst>
                <a:tab pos="403225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The average </a:t>
            </a:r>
            <a:r>
              <a:rPr sz="2800" dirty="0">
                <a:cs typeface="Times New Roman"/>
              </a:rPr>
              <a:t>daily </a:t>
            </a:r>
            <a:r>
              <a:rPr sz="2800" spc="-5" dirty="0">
                <a:cs typeface="Times New Roman"/>
              </a:rPr>
              <a:t>wt </a:t>
            </a:r>
            <a:r>
              <a:rPr sz="2800" dirty="0">
                <a:cs typeface="Times New Roman"/>
              </a:rPr>
              <a:t>gain for healthy </a:t>
            </a:r>
            <a:r>
              <a:rPr sz="2800" spc="-5" dirty="0">
                <a:cs typeface="Times New Roman"/>
              </a:rPr>
              <a:t>term </a:t>
            </a:r>
            <a:r>
              <a:rPr sz="2800" dirty="0">
                <a:cs typeface="Times New Roman"/>
              </a:rPr>
              <a:t>babies </a:t>
            </a:r>
            <a:r>
              <a:rPr sz="2800" spc="-5" dirty="0">
                <a:cs typeface="Times New Roman"/>
              </a:rPr>
              <a:t>is</a:t>
            </a:r>
            <a:r>
              <a:rPr sz="2800" spc="-8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about  </a:t>
            </a:r>
            <a:r>
              <a:rPr sz="2800" dirty="0">
                <a:cs typeface="Times New Roman"/>
              </a:rPr>
              <a:t>30gm/day </a:t>
            </a:r>
            <a:r>
              <a:rPr sz="2800" spc="-5" dirty="0">
                <a:cs typeface="Times New Roman"/>
              </a:rPr>
              <a:t>in the </a:t>
            </a:r>
            <a:r>
              <a:rPr sz="2800" dirty="0">
                <a:cs typeface="Times New Roman"/>
              </a:rPr>
              <a:t>first </a:t>
            </a:r>
            <a:r>
              <a:rPr sz="2800" spc="-5" dirty="0">
                <a:cs typeface="Times New Roman"/>
              </a:rPr>
              <a:t>month </a:t>
            </a:r>
            <a:r>
              <a:rPr sz="2800" dirty="0">
                <a:cs typeface="Times New Roman"/>
              </a:rPr>
              <a:t>of</a:t>
            </a:r>
            <a:r>
              <a:rPr sz="2800" spc="-15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life</a:t>
            </a:r>
            <a:endParaRPr sz="2800" dirty="0">
              <a:cs typeface="Times New Roman"/>
            </a:endParaRPr>
          </a:p>
          <a:p>
            <a:pPr marL="12700">
              <a:spcBef>
                <a:spcPts val="1650"/>
              </a:spcBef>
              <a:tabLst>
                <a:tab pos="479425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dirty="0">
                <a:cs typeface="Times New Roman"/>
              </a:rPr>
              <a:t>It </a:t>
            </a:r>
            <a:r>
              <a:rPr sz="2800" spc="-5" dirty="0">
                <a:cs typeface="Times New Roman"/>
              </a:rPr>
              <a:t>is about </a:t>
            </a:r>
            <a:r>
              <a:rPr sz="2800" dirty="0">
                <a:cs typeface="Times New Roman"/>
              </a:rPr>
              <a:t>20gm/day </a:t>
            </a:r>
            <a:r>
              <a:rPr sz="2800" spc="-5" dirty="0">
                <a:cs typeface="Times New Roman"/>
              </a:rPr>
              <a:t>in second</a:t>
            </a:r>
            <a:r>
              <a:rPr sz="2800" spc="-2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month</a:t>
            </a:r>
            <a:endParaRPr sz="2800" dirty="0">
              <a:cs typeface="Times New Roman"/>
            </a:endParaRPr>
          </a:p>
          <a:p>
            <a:pPr marL="12700">
              <a:spcBef>
                <a:spcPts val="1620"/>
              </a:spcBef>
              <a:tabLst>
                <a:tab pos="403225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dirty="0">
                <a:cs typeface="Times New Roman"/>
              </a:rPr>
              <a:t>10gm per day </a:t>
            </a:r>
            <a:r>
              <a:rPr sz="2800" spc="-5" dirty="0">
                <a:cs typeface="Times New Roman"/>
              </a:rPr>
              <a:t>afterwards </a:t>
            </a:r>
            <a:r>
              <a:rPr sz="2800" dirty="0">
                <a:cs typeface="Times New Roman"/>
              </a:rPr>
              <a:t>during </a:t>
            </a:r>
            <a:r>
              <a:rPr sz="2800" spc="-5" dirty="0">
                <a:cs typeface="Times New Roman"/>
              </a:rPr>
              <a:t>the </a:t>
            </a:r>
            <a:r>
              <a:rPr sz="2800" dirty="0">
                <a:cs typeface="Times New Roman"/>
              </a:rPr>
              <a:t>first year of</a:t>
            </a:r>
            <a:r>
              <a:rPr sz="2800" spc="-45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life.</a:t>
            </a:r>
            <a:endParaRPr sz="2800" dirty="0">
              <a:cs typeface="Times New Roman"/>
            </a:endParaRPr>
          </a:p>
          <a:p>
            <a:pPr marL="403225" marR="5080" indent="-285750">
              <a:lnSpc>
                <a:spcPct val="118700"/>
              </a:lnSpc>
              <a:spcBef>
                <a:spcPts val="1080"/>
              </a:spcBef>
            </a:pPr>
            <a:r>
              <a:rPr sz="2800" b="1" spc="-5" dirty="0">
                <a:cs typeface="Times New Roman"/>
              </a:rPr>
              <a:t>LENGTH: </a:t>
            </a:r>
            <a:r>
              <a:rPr sz="2800" b="1" dirty="0">
                <a:cs typeface="Times New Roman"/>
              </a:rPr>
              <a:t>(from top of </a:t>
            </a:r>
            <a:r>
              <a:rPr sz="2800" b="1" spc="-5" dirty="0">
                <a:cs typeface="Times New Roman"/>
              </a:rPr>
              <a:t>head </a:t>
            </a:r>
            <a:r>
              <a:rPr sz="2800" b="1" dirty="0">
                <a:cs typeface="Times New Roman"/>
              </a:rPr>
              <a:t>to the </a:t>
            </a:r>
            <a:r>
              <a:rPr sz="2800" b="1" spc="-5" dirty="0">
                <a:cs typeface="Times New Roman"/>
              </a:rPr>
              <a:t>heel with </a:t>
            </a:r>
            <a:r>
              <a:rPr sz="2800" b="1" dirty="0">
                <a:cs typeface="Times New Roman"/>
              </a:rPr>
              <a:t>the </a:t>
            </a:r>
            <a:r>
              <a:rPr sz="2800" b="1" spc="-5" dirty="0">
                <a:cs typeface="Times New Roman"/>
              </a:rPr>
              <a:t>leg</a:t>
            </a:r>
            <a:r>
              <a:rPr sz="2800" b="1" spc="-80" dirty="0">
                <a:cs typeface="Times New Roman"/>
              </a:rPr>
              <a:t> </a:t>
            </a:r>
            <a:r>
              <a:rPr sz="2800" b="1" dirty="0">
                <a:cs typeface="Times New Roman"/>
              </a:rPr>
              <a:t>fully  </a:t>
            </a:r>
            <a:r>
              <a:rPr sz="2800" b="1" spc="-5" dirty="0">
                <a:cs typeface="Times New Roman"/>
              </a:rPr>
              <a:t>extended)</a:t>
            </a:r>
            <a:endParaRPr sz="2800" dirty="0">
              <a:cs typeface="Times New Roman"/>
            </a:endParaRPr>
          </a:p>
          <a:p>
            <a:pPr marL="12700">
              <a:spcBef>
                <a:spcPts val="1650"/>
              </a:spcBef>
              <a:tabLst>
                <a:tab pos="403225" algn="l"/>
              </a:tabLst>
            </a:pPr>
            <a:r>
              <a:rPr sz="2800" spc="15" dirty="0">
                <a:solidFill>
                  <a:srgbClr val="FFFFFF"/>
                </a:solidFill>
                <a:cs typeface="Noto Sans Symbols2"/>
              </a:rPr>
              <a:t>✔	</a:t>
            </a:r>
            <a:r>
              <a:rPr sz="2800" spc="-5" dirty="0">
                <a:cs typeface="Times New Roman"/>
              </a:rPr>
              <a:t>Average </a:t>
            </a:r>
            <a:r>
              <a:rPr sz="2800" dirty="0">
                <a:cs typeface="Times New Roman"/>
              </a:rPr>
              <a:t>range: 18-22 </a:t>
            </a:r>
            <a:r>
              <a:rPr sz="2800" spc="-5" dirty="0">
                <a:cs typeface="Times New Roman"/>
              </a:rPr>
              <a:t>inches </a:t>
            </a:r>
            <a:r>
              <a:rPr sz="2800" dirty="0">
                <a:cs typeface="Times New Roman"/>
              </a:rPr>
              <a:t>(46-56</a:t>
            </a:r>
            <a:r>
              <a:rPr sz="2800" spc="-15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cm)</a:t>
            </a:r>
            <a:endParaRPr sz="2800" dirty="0"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968918" y="2496569"/>
            <a:ext cx="3578642" cy="20911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9900" y="3889904"/>
            <a:ext cx="2484755" cy="2668270"/>
            <a:chOff x="6665899" y="3889904"/>
            <a:chExt cx="2484755" cy="2668270"/>
          </a:xfrm>
        </p:grpSpPr>
        <p:sp>
          <p:nvSpPr>
            <p:cNvPr id="3" name="object 3"/>
            <p:cNvSpPr/>
            <p:nvPr/>
          </p:nvSpPr>
          <p:spPr>
            <a:xfrm>
              <a:off x="6670661" y="3894667"/>
              <a:ext cx="2470785" cy="2658745"/>
            </a:xfrm>
            <a:custGeom>
              <a:avLst/>
              <a:gdLst/>
              <a:ahLst/>
              <a:cxnLst/>
              <a:rect l="l" t="t" r="r" b="b"/>
              <a:pathLst>
                <a:path w="2470784" h="2658745">
                  <a:moveTo>
                    <a:pt x="2470445" y="0"/>
                  </a:moveTo>
                  <a:lnTo>
                    <a:pt x="1714196" y="756248"/>
                  </a:lnTo>
                </a:path>
                <a:path w="2470784" h="2658745">
                  <a:moveTo>
                    <a:pt x="2470445" y="188074"/>
                  </a:moveTo>
                  <a:lnTo>
                    <a:pt x="0" y="2658519"/>
                  </a:lnTo>
                </a:path>
                <a:path w="2470784" h="2658745">
                  <a:moveTo>
                    <a:pt x="2470445" y="266549"/>
                  </a:moveTo>
                  <a:lnTo>
                    <a:pt x="899173" y="1837821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94784" y="4038592"/>
              <a:ext cx="1441450" cy="1504950"/>
            </a:xfrm>
            <a:custGeom>
              <a:avLst/>
              <a:gdLst/>
              <a:ahLst/>
              <a:cxnLst/>
              <a:rect l="l" t="t" r="r" b="b"/>
              <a:pathLst>
                <a:path w="1441450" h="1504950">
                  <a:moveTo>
                    <a:pt x="1441372" y="0"/>
                  </a:moveTo>
                  <a:lnTo>
                    <a:pt x="0" y="1441372"/>
                  </a:lnTo>
                </a:path>
                <a:path w="1441450" h="1504950">
                  <a:moveTo>
                    <a:pt x="1441372" y="457274"/>
                  </a:moveTo>
                  <a:lnTo>
                    <a:pt x="394149" y="1504496"/>
                  </a:lnTo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54224" y="1509584"/>
            <a:ext cx="7042642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spc="-10" dirty="0">
                <a:latin typeface="+mn-lt"/>
              </a:rPr>
              <a:t>Head</a:t>
            </a:r>
            <a:r>
              <a:rPr sz="2800" b="1" spc="-90" dirty="0">
                <a:latin typeface="+mn-lt"/>
              </a:rPr>
              <a:t> </a:t>
            </a:r>
            <a:r>
              <a:rPr sz="2800" b="1" spc="-10" dirty="0">
                <a:latin typeface="+mn-lt"/>
              </a:rPr>
              <a:t>circumference:</a:t>
            </a:r>
            <a:endParaRPr sz="2800" b="1" dirty="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2749" y="2149561"/>
            <a:ext cx="8041005" cy="358861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7815" marR="5080" indent="-285750" algn="just">
              <a:lnSpc>
                <a:spcPct val="119500"/>
              </a:lnSpc>
              <a:spcBef>
                <a:spcPts val="75"/>
              </a:spcBef>
            </a:pPr>
            <a:r>
              <a:rPr sz="2800" spc="-5" dirty="0">
                <a:cs typeface="Times New Roman"/>
              </a:rPr>
              <a:t>Head circumference </a:t>
            </a:r>
            <a:r>
              <a:rPr sz="2800" dirty="0">
                <a:cs typeface="Times New Roman"/>
              </a:rPr>
              <a:t>(repeat </a:t>
            </a:r>
            <a:r>
              <a:rPr sz="2800" spc="-5" dirty="0">
                <a:cs typeface="Times New Roman"/>
              </a:rPr>
              <a:t>after molding and caput  succedaneum are </a:t>
            </a:r>
            <a:r>
              <a:rPr sz="2800" dirty="0">
                <a:cs typeface="Times New Roman"/>
              </a:rPr>
              <a:t>resolved). </a:t>
            </a:r>
            <a:r>
              <a:rPr sz="2800" spc="-5" dirty="0">
                <a:cs typeface="Times New Roman"/>
              </a:rPr>
              <a:t>Average </a:t>
            </a:r>
            <a:r>
              <a:rPr sz="2800" dirty="0">
                <a:cs typeface="Times New Roman"/>
              </a:rPr>
              <a:t>range: 33 </a:t>
            </a:r>
            <a:r>
              <a:rPr sz="2800" spc="-5" dirty="0">
                <a:cs typeface="Times New Roman"/>
              </a:rPr>
              <a:t>to </a:t>
            </a:r>
            <a:r>
              <a:rPr sz="2800" dirty="0">
                <a:cs typeface="Times New Roman"/>
              </a:rPr>
              <a:t>35 </a:t>
            </a:r>
            <a:r>
              <a:rPr sz="2800" spc="-5" dirty="0">
                <a:cs typeface="Times New Roman"/>
              </a:rPr>
              <a:t>cm </a:t>
            </a:r>
            <a:r>
              <a:rPr sz="2800" dirty="0">
                <a:cs typeface="Times New Roman"/>
              </a:rPr>
              <a:t>(13-14  </a:t>
            </a:r>
            <a:r>
              <a:rPr sz="2800" spc="-5" dirty="0">
                <a:cs typeface="Times New Roman"/>
              </a:rPr>
              <a:t>inches) Normally, </a:t>
            </a:r>
            <a:r>
              <a:rPr sz="2800" dirty="0">
                <a:cs typeface="Times New Roman"/>
              </a:rPr>
              <a:t>2</a:t>
            </a:r>
            <a:r>
              <a:rPr lang="en-IN" sz="2800" dirty="0">
                <a:cs typeface="Times New Roman"/>
              </a:rPr>
              <a:t>-3</a:t>
            </a:r>
            <a:r>
              <a:rPr sz="280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cm larger than chest circumference Place  tape measure above eyebrows and stretch around </a:t>
            </a:r>
            <a:r>
              <a:rPr sz="2800" dirty="0">
                <a:cs typeface="Times New Roman"/>
              </a:rPr>
              <a:t>fullest part of  occipital </a:t>
            </a:r>
            <a:r>
              <a:rPr sz="2800" spc="-5" dirty="0">
                <a:cs typeface="Times New Roman"/>
              </a:rPr>
              <a:t>at </a:t>
            </a:r>
            <a:r>
              <a:rPr sz="2800" dirty="0">
                <a:cs typeface="Times New Roman"/>
              </a:rPr>
              <a:t>posterior</a:t>
            </a:r>
            <a:r>
              <a:rPr sz="2800" spc="-5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fontanel.</a:t>
            </a:r>
          </a:p>
        </p:txBody>
      </p:sp>
      <p:sp>
        <p:nvSpPr>
          <p:cNvPr id="7" name="object 7"/>
          <p:cNvSpPr/>
          <p:nvPr/>
        </p:nvSpPr>
        <p:spPr>
          <a:xfrm>
            <a:off x="9364838" y="2769522"/>
            <a:ext cx="2590794" cy="21859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9179" y="1065473"/>
            <a:ext cx="9170440" cy="4448654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12700" algn="just">
              <a:spcBef>
                <a:spcPts val="1150"/>
              </a:spcBef>
            </a:pPr>
            <a:r>
              <a:rPr sz="2800" b="1" spc="-5" dirty="0">
                <a:cs typeface="Times New Roman"/>
              </a:rPr>
              <a:t>Chest circumference </a:t>
            </a:r>
            <a:r>
              <a:rPr sz="2800" b="1" dirty="0">
                <a:cs typeface="Times New Roman"/>
              </a:rPr>
              <a:t>(at the </a:t>
            </a:r>
            <a:r>
              <a:rPr sz="2800" b="1" spc="-5" dirty="0">
                <a:cs typeface="Times New Roman"/>
              </a:rPr>
              <a:t>nipple</a:t>
            </a:r>
            <a:r>
              <a:rPr sz="2800" b="1" spc="-15" dirty="0">
                <a:cs typeface="Times New Roman"/>
              </a:rPr>
              <a:t> </a:t>
            </a:r>
            <a:r>
              <a:rPr sz="2800" b="1" spc="-5" dirty="0">
                <a:cs typeface="Times New Roman"/>
              </a:rPr>
              <a:t>line):</a:t>
            </a:r>
            <a:endParaRPr sz="2800" dirty="0">
              <a:cs typeface="Times New Roman"/>
            </a:endParaRPr>
          </a:p>
          <a:p>
            <a:pPr marL="297815" marR="5080" indent="19050" algn="just">
              <a:lnSpc>
                <a:spcPct val="99700"/>
              </a:lnSpc>
              <a:spcBef>
                <a:spcPts val="1055"/>
              </a:spcBef>
            </a:pPr>
            <a:r>
              <a:rPr sz="2800" spc="-5" dirty="0">
                <a:cs typeface="Times New Roman"/>
              </a:rPr>
              <a:t>Average </a:t>
            </a:r>
            <a:r>
              <a:rPr sz="2800" dirty="0">
                <a:cs typeface="Times New Roman"/>
              </a:rPr>
              <a:t>range: 30-33 </a:t>
            </a:r>
            <a:r>
              <a:rPr sz="2800" spc="-5" dirty="0">
                <a:cs typeface="Times New Roman"/>
              </a:rPr>
              <a:t>cm </a:t>
            </a:r>
            <a:r>
              <a:rPr sz="2800" dirty="0">
                <a:cs typeface="Times New Roman"/>
              </a:rPr>
              <a:t>(12-13 </a:t>
            </a:r>
            <a:r>
              <a:rPr sz="2800" spc="-5" dirty="0">
                <a:cs typeface="Times New Roman"/>
              </a:rPr>
              <a:t>inches) Normally, </a:t>
            </a:r>
            <a:r>
              <a:rPr sz="2800" dirty="0">
                <a:cs typeface="Times New Roman"/>
              </a:rPr>
              <a:t>2</a:t>
            </a:r>
            <a:r>
              <a:rPr lang="en-IN" sz="2800" dirty="0">
                <a:cs typeface="Times New Roman"/>
              </a:rPr>
              <a:t>-3</a:t>
            </a:r>
            <a:r>
              <a:rPr sz="280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cm smaller  than </a:t>
            </a:r>
            <a:r>
              <a:rPr sz="2800" dirty="0">
                <a:cs typeface="Times New Roman"/>
              </a:rPr>
              <a:t>head </a:t>
            </a:r>
            <a:r>
              <a:rPr sz="2800" spc="-5" dirty="0">
                <a:cs typeface="Times New Roman"/>
              </a:rPr>
              <a:t>circumference Stretch tape measure around scapulae and  </a:t>
            </a:r>
            <a:r>
              <a:rPr sz="2800" dirty="0">
                <a:cs typeface="Times New Roman"/>
              </a:rPr>
              <a:t>over nipple</a:t>
            </a:r>
            <a:r>
              <a:rPr sz="2800" spc="-5" dirty="0">
                <a:cs typeface="Times New Roman"/>
              </a:rPr>
              <a:t> line.</a:t>
            </a:r>
            <a:endParaRPr sz="2800" dirty="0">
              <a:cs typeface="Times New Roman"/>
            </a:endParaRPr>
          </a:p>
          <a:p>
            <a:pPr marL="12700" algn="just">
              <a:spcBef>
                <a:spcPts val="1050"/>
              </a:spcBef>
            </a:pPr>
            <a:r>
              <a:rPr sz="2800" b="1" spc="-5" dirty="0">
                <a:cs typeface="Times New Roman"/>
              </a:rPr>
              <a:t>Immunization:</a:t>
            </a:r>
            <a:endParaRPr sz="2800" dirty="0">
              <a:cs typeface="Times New Roman"/>
            </a:endParaRPr>
          </a:p>
          <a:p>
            <a:pPr marL="297815" marR="255904" indent="19050" algn="just">
              <a:lnSpc>
                <a:spcPct val="99700"/>
              </a:lnSpc>
              <a:spcBef>
                <a:spcPts val="1105"/>
              </a:spcBef>
            </a:pPr>
            <a:r>
              <a:rPr sz="2800" spc="-5" dirty="0">
                <a:cs typeface="Times New Roman"/>
              </a:rPr>
              <a:t>Newborn should </a:t>
            </a:r>
            <a:r>
              <a:rPr sz="2800" dirty="0">
                <a:cs typeface="Times New Roman"/>
              </a:rPr>
              <a:t>be </a:t>
            </a:r>
            <a:r>
              <a:rPr sz="2800" spc="-5" dirty="0">
                <a:cs typeface="Times New Roman"/>
              </a:rPr>
              <a:t>immunized with BCG </a:t>
            </a:r>
            <a:r>
              <a:rPr sz="2800" dirty="0">
                <a:cs typeface="Times New Roman"/>
              </a:rPr>
              <a:t>vaccine &amp; ‘0’ dose of  ‘OPV’. </a:t>
            </a:r>
            <a:r>
              <a:rPr sz="2800" spc="-5" dirty="0">
                <a:cs typeface="Times New Roman"/>
              </a:rPr>
              <a:t>Hepatitis </a:t>
            </a:r>
            <a:r>
              <a:rPr sz="2800" dirty="0">
                <a:cs typeface="Times New Roman"/>
              </a:rPr>
              <a:t>‘B’ vaccine </a:t>
            </a:r>
            <a:r>
              <a:rPr sz="2800" spc="-5" dirty="0">
                <a:cs typeface="Times New Roman"/>
              </a:rPr>
              <a:t>can </a:t>
            </a:r>
            <a:r>
              <a:rPr sz="2800" dirty="0">
                <a:cs typeface="Times New Roman"/>
              </a:rPr>
              <a:t>be </a:t>
            </a:r>
            <a:r>
              <a:rPr sz="2800" spc="-5" dirty="0">
                <a:cs typeface="Times New Roman"/>
              </a:rPr>
              <a:t>administered at </a:t>
            </a:r>
            <a:r>
              <a:rPr sz="2800" dirty="0">
                <a:cs typeface="Times New Roman"/>
              </a:rPr>
              <a:t>birth </a:t>
            </a:r>
            <a:r>
              <a:rPr sz="2800" spc="-5" dirty="0">
                <a:cs typeface="Times New Roman"/>
              </a:rPr>
              <a:t>as</a:t>
            </a:r>
            <a:r>
              <a:rPr sz="2800" spc="-80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first  dose &amp; other </a:t>
            </a:r>
            <a:r>
              <a:rPr sz="2800" spc="-5" dirty="0">
                <a:cs typeface="Times New Roman"/>
              </a:rPr>
              <a:t>two </a:t>
            </a:r>
            <a:r>
              <a:rPr sz="2800" dirty="0">
                <a:cs typeface="Times New Roman"/>
              </a:rPr>
              <a:t>doses </a:t>
            </a:r>
            <a:r>
              <a:rPr sz="2800" spc="-5" dirty="0">
                <a:cs typeface="Times New Roman"/>
              </a:rPr>
              <a:t>in </a:t>
            </a:r>
            <a:r>
              <a:rPr sz="2800" dirty="0">
                <a:cs typeface="Times New Roman"/>
              </a:rPr>
              <a:t>one </a:t>
            </a:r>
            <a:r>
              <a:rPr sz="2800" spc="-5" dirty="0">
                <a:cs typeface="Times New Roman"/>
              </a:rPr>
              <a:t>month </a:t>
            </a:r>
            <a:r>
              <a:rPr sz="2800" dirty="0">
                <a:cs typeface="Times New Roman"/>
              </a:rPr>
              <a:t>&amp; 6 </a:t>
            </a:r>
            <a:r>
              <a:rPr sz="2800" spc="-5" dirty="0">
                <a:cs typeface="Times New Roman"/>
              </a:rPr>
              <a:t>months </a:t>
            </a:r>
            <a:r>
              <a:rPr sz="2800" dirty="0">
                <a:cs typeface="Times New Roman"/>
              </a:rPr>
              <a:t>of</a:t>
            </a:r>
            <a:r>
              <a:rPr sz="2800" spc="-50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age.</a:t>
            </a:r>
            <a:endParaRPr sz="2800" dirty="0"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588" y="3505193"/>
            <a:ext cx="3505192" cy="27431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25623" y="1248624"/>
            <a:ext cx="8883225" cy="2040943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12700" algn="just">
              <a:spcBef>
                <a:spcPts val="1275"/>
              </a:spcBef>
            </a:pPr>
            <a:r>
              <a:rPr sz="2800" b="1" spc="-5" dirty="0">
                <a:cs typeface="Times New Roman"/>
              </a:rPr>
              <a:t>Follow up </a:t>
            </a:r>
            <a:r>
              <a:rPr sz="2800" b="1" dirty="0">
                <a:cs typeface="Times New Roman"/>
              </a:rPr>
              <a:t>&amp;</a:t>
            </a:r>
            <a:r>
              <a:rPr sz="2800" b="1" spc="-5" dirty="0">
                <a:cs typeface="Times New Roman"/>
              </a:rPr>
              <a:t> Advice:</a:t>
            </a:r>
            <a:endParaRPr sz="2800" dirty="0">
              <a:cs typeface="Times New Roman"/>
            </a:endParaRPr>
          </a:p>
          <a:p>
            <a:pPr marL="297815" marR="5080" indent="69215" algn="just">
              <a:lnSpc>
                <a:spcPct val="99900"/>
              </a:lnSpc>
              <a:spcBef>
                <a:spcPts val="1175"/>
              </a:spcBef>
            </a:pPr>
            <a:r>
              <a:rPr sz="2800" spc="-5" dirty="0">
                <a:cs typeface="Times New Roman"/>
              </a:rPr>
              <a:t>Each infant should </a:t>
            </a:r>
            <a:r>
              <a:rPr sz="2800" dirty="0">
                <a:cs typeface="Times New Roman"/>
              </a:rPr>
              <a:t>be followed up, </a:t>
            </a:r>
            <a:r>
              <a:rPr sz="2800" spc="-5" dirty="0">
                <a:cs typeface="Times New Roman"/>
              </a:rPr>
              <a:t>at least </a:t>
            </a:r>
            <a:r>
              <a:rPr sz="2800" dirty="0">
                <a:cs typeface="Times New Roman"/>
              </a:rPr>
              <a:t>once</a:t>
            </a:r>
            <a:r>
              <a:rPr sz="2800" spc="-75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every  month </a:t>
            </a:r>
            <a:r>
              <a:rPr sz="2800" dirty="0">
                <a:cs typeface="Times New Roman"/>
              </a:rPr>
              <a:t>for first 3 </a:t>
            </a:r>
            <a:r>
              <a:rPr sz="2800" spc="-5" dirty="0">
                <a:cs typeface="Times New Roman"/>
              </a:rPr>
              <a:t>months </a:t>
            </a:r>
            <a:r>
              <a:rPr sz="2800" dirty="0">
                <a:cs typeface="Times New Roman"/>
              </a:rPr>
              <a:t>&amp; </a:t>
            </a:r>
            <a:r>
              <a:rPr sz="2800" spc="-5" dirty="0">
                <a:cs typeface="Times New Roman"/>
              </a:rPr>
              <a:t>subsequently </a:t>
            </a:r>
            <a:r>
              <a:rPr sz="2800" dirty="0">
                <a:cs typeface="Times New Roman"/>
              </a:rPr>
              <a:t>3 </a:t>
            </a:r>
            <a:r>
              <a:rPr sz="2800" spc="-5" dirty="0">
                <a:cs typeface="Times New Roman"/>
              </a:rPr>
              <a:t>month  interval till </a:t>
            </a:r>
            <a:r>
              <a:rPr sz="2800" dirty="0">
                <a:cs typeface="Times New Roman"/>
              </a:rPr>
              <a:t>one year of</a:t>
            </a:r>
            <a:r>
              <a:rPr sz="2800" spc="-10" dirty="0">
                <a:cs typeface="Times New Roman"/>
              </a:rPr>
              <a:t> </a:t>
            </a:r>
            <a:r>
              <a:rPr sz="2800" spc="10" dirty="0">
                <a:cs typeface="Times New Roman"/>
              </a:rPr>
              <a:t>age.</a:t>
            </a:r>
            <a:endParaRPr sz="2800" dirty="0"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52796" y="3505193"/>
            <a:ext cx="3307068" cy="27431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0388" y="962084"/>
            <a:ext cx="9898143" cy="4179990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151765" algn="just">
              <a:spcBef>
                <a:spcPts val="1275"/>
              </a:spcBef>
            </a:pPr>
            <a:r>
              <a:rPr sz="2800" b="1" spc="-5" dirty="0">
                <a:cs typeface="Times New Roman"/>
              </a:rPr>
              <a:t>Nursing</a:t>
            </a:r>
            <a:r>
              <a:rPr sz="2800" b="1" spc="-10" dirty="0">
                <a:cs typeface="Times New Roman"/>
              </a:rPr>
              <a:t> </a:t>
            </a:r>
            <a:r>
              <a:rPr sz="2800" b="1" spc="-5" dirty="0">
                <a:cs typeface="Times New Roman"/>
              </a:rPr>
              <a:t>Diagnoses:</a:t>
            </a:r>
            <a:endParaRPr sz="2800" dirty="0">
              <a:cs typeface="Times New Roman"/>
            </a:endParaRPr>
          </a:p>
          <a:p>
            <a:pPr marL="437515" marR="199390" indent="-425450" algn="just">
              <a:lnSpc>
                <a:spcPts val="3340"/>
              </a:lnSpc>
              <a:spcBef>
                <a:spcPts val="1300"/>
              </a:spcBef>
              <a:tabLst>
                <a:tab pos="437515" algn="l"/>
              </a:tabLst>
            </a:pPr>
            <a:r>
              <a:rPr sz="2800" spc="459" dirty="0">
                <a:solidFill>
                  <a:srgbClr val="FFFFFF"/>
                </a:solidFill>
                <a:cs typeface="Noto Sans Symbols2"/>
              </a:rPr>
              <a:t>▶	</a:t>
            </a:r>
            <a:r>
              <a:rPr sz="2800" dirty="0">
                <a:cs typeface="Times New Roman"/>
              </a:rPr>
              <a:t>Ineffective </a:t>
            </a:r>
            <a:r>
              <a:rPr sz="2800" spc="-5" dirty="0">
                <a:cs typeface="Times New Roman"/>
              </a:rPr>
              <a:t>airway clearance </a:t>
            </a:r>
            <a:r>
              <a:rPr sz="2800" dirty="0">
                <a:cs typeface="Times New Roman"/>
              </a:rPr>
              <a:t>related </a:t>
            </a:r>
            <a:r>
              <a:rPr sz="2800" spc="-5" dirty="0">
                <a:cs typeface="Times New Roman"/>
              </a:rPr>
              <a:t>to </a:t>
            </a:r>
            <a:r>
              <a:rPr sz="2800" dirty="0">
                <a:cs typeface="Times New Roman"/>
              </a:rPr>
              <a:t>nasal </a:t>
            </a:r>
            <a:r>
              <a:rPr sz="2800" spc="-5" dirty="0">
                <a:cs typeface="Times New Roman"/>
              </a:rPr>
              <a:t>and</a:t>
            </a:r>
            <a:r>
              <a:rPr sz="2800" spc="-85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oral  </a:t>
            </a:r>
            <a:r>
              <a:rPr sz="2800" spc="-5" dirty="0">
                <a:cs typeface="Times New Roman"/>
              </a:rPr>
              <a:t>secretions </a:t>
            </a:r>
            <a:r>
              <a:rPr sz="2800" dirty="0">
                <a:cs typeface="Times New Roman"/>
              </a:rPr>
              <a:t>from</a:t>
            </a:r>
            <a:r>
              <a:rPr sz="2800" spc="-5" dirty="0">
                <a:cs typeface="Times New Roman"/>
              </a:rPr>
              <a:t> </a:t>
            </a:r>
            <a:r>
              <a:rPr sz="2800" dirty="0">
                <a:cs typeface="Times New Roman"/>
              </a:rPr>
              <a:t>delivery.</a:t>
            </a:r>
          </a:p>
          <a:p>
            <a:pPr marL="437515" marR="331470" indent="-425450" algn="just">
              <a:lnSpc>
                <a:spcPts val="3340"/>
              </a:lnSpc>
              <a:spcBef>
                <a:spcPts val="1195"/>
              </a:spcBef>
              <a:tabLst>
                <a:tab pos="437515" algn="l"/>
              </a:tabLst>
            </a:pPr>
            <a:r>
              <a:rPr sz="2800" spc="459" dirty="0">
                <a:solidFill>
                  <a:srgbClr val="FFFFFF"/>
                </a:solidFill>
                <a:cs typeface="Noto Sans Symbols2"/>
              </a:rPr>
              <a:t>▶	</a:t>
            </a:r>
            <a:r>
              <a:rPr sz="2800" dirty="0">
                <a:cs typeface="Times New Roman"/>
              </a:rPr>
              <a:t>Ineffective </a:t>
            </a:r>
            <a:r>
              <a:rPr sz="2800" spc="-5" dirty="0">
                <a:cs typeface="Times New Roman"/>
              </a:rPr>
              <a:t>thermoregulation </a:t>
            </a:r>
            <a:r>
              <a:rPr sz="2800" dirty="0">
                <a:cs typeface="Times New Roman"/>
              </a:rPr>
              <a:t>related </a:t>
            </a:r>
            <a:r>
              <a:rPr sz="2800" spc="-5" dirty="0">
                <a:cs typeface="Times New Roman"/>
              </a:rPr>
              <a:t>to</a:t>
            </a:r>
            <a:r>
              <a:rPr sz="2800" spc="-95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environment  and immature ability </a:t>
            </a:r>
            <a:r>
              <a:rPr sz="2800" dirty="0">
                <a:cs typeface="Times New Roman"/>
              </a:rPr>
              <a:t>for</a:t>
            </a:r>
            <a:r>
              <a:rPr sz="2800" spc="-15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adaptation.</a:t>
            </a:r>
            <a:endParaRPr sz="2800" dirty="0">
              <a:cs typeface="Times New Roman"/>
            </a:endParaRPr>
          </a:p>
          <a:p>
            <a:pPr marL="437515" marR="524510" indent="-425450" algn="just">
              <a:lnSpc>
                <a:spcPts val="3340"/>
              </a:lnSpc>
              <a:spcBef>
                <a:spcPts val="1195"/>
              </a:spcBef>
              <a:tabLst>
                <a:tab pos="437515" algn="l"/>
              </a:tabLst>
            </a:pPr>
            <a:r>
              <a:rPr sz="2800" spc="459" dirty="0">
                <a:solidFill>
                  <a:srgbClr val="FFFFFF"/>
                </a:solidFill>
                <a:cs typeface="Noto Sans Symbols2"/>
              </a:rPr>
              <a:t>▶	</a:t>
            </a:r>
            <a:r>
              <a:rPr sz="2800" spc="-10" dirty="0">
                <a:cs typeface="Times New Roman"/>
              </a:rPr>
              <a:t>Risk </a:t>
            </a:r>
            <a:r>
              <a:rPr sz="2800" dirty="0">
                <a:cs typeface="Times New Roman"/>
              </a:rPr>
              <a:t>for </a:t>
            </a:r>
            <a:r>
              <a:rPr sz="2800" spc="-5" dirty="0">
                <a:cs typeface="Times New Roman"/>
              </a:rPr>
              <a:t>injury </a:t>
            </a:r>
            <a:r>
              <a:rPr sz="2800" dirty="0">
                <a:cs typeface="Times New Roman"/>
              </a:rPr>
              <a:t>related </a:t>
            </a:r>
            <a:r>
              <a:rPr sz="2800" spc="-5" dirty="0">
                <a:cs typeface="Times New Roman"/>
              </a:rPr>
              <a:t>to immature </a:t>
            </a:r>
            <a:r>
              <a:rPr sz="2800" dirty="0">
                <a:cs typeface="Times New Roman"/>
              </a:rPr>
              <a:t>defenses of</a:t>
            </a:r>
            <a:r>
              <a:rPr sz="2800" spc="-75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the  </a:t>
            </a:r>
            <a:r>
              <a:rPr sz="2800" dirty="0">
                <a:cs typeface="Times New Roman"/>
              </a:rPr>
              <a:t>newborn.</a:t>
            </a:r>
          </a:p>
          <a:p>
            <a:pPr marL="12700" algn="just">
              <a:spcBef>
                <a:spcPts val="1070"/>
              </a:spcBef>
              <a:tabLst>
                <a:tab pos="437515" algn="l"/>
              </a:tabLst>
            </a:pPr>
            <a:r>
              <a:rPr sz="2800" spc="459" dirty="0">
                <a:solidFill>
                  <a:srgbClr val="FFFFFF"/>
                </a:solidFill>
                <a:cs typeface="Noto Sans Symbols2"/>
              </a:rPr>
              <a:t>▶	</a:t>
            </a:r>
            <a:r>
              <a:rPr sz="2800" spc="-10" dirty="0">
                <a:cs typeface="Times New Roman"/>
              </a:rPr>
              <a:t>Risk </a:t>
            </a:r>
            <a:r>
              <a:rPr sz="2800" dirty="0">
                <a:cs typeface="Times New Roman"/>
              </a:rPr>
              <a:t>for </a:t>
            </a:r>
            <a:r>
              <a:rPr sz="2800" spc="-5" dirty="0">
                <a:cs typeface="Times New Roman"/>
              </a:rPr>
              <a:t>infection </a:t>
            </a:r>
            <a:r>
              <a:rPr sz="2800" dirty="0">
                <a:cs typeface="Times New Roman"/>
              </a:rPr>
              <a:t>related </a:t>
            </a:r>
            <a:r>
              <a:rPr sz="2800" spc="-5" dirty="0">
                <a:cs typeface="Times New Roman"/>
              </a:rPr>
              <a:t>to immature immune</a:t>
            </a:r>
            <a:r>
              <a:rPr sz="2800" spc="-75" dirty="0">
                <a:cs typeface="Times New Roman"/>
              </a:rPr>
              <a:t> </a:t>
            </a:r>
            <a:r>
              <a:rPr sz="2800" spc="-5" dirty="0">
                <a:cs typeface="Times New Roman"/>
              </a:rPr>
              <a:t>system</a:t>
            </a:r>
            <a:endParaRPr sz="2800" dirty="0">
              <a:cs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hand writing thank you Royalty Free Vector Image">
            <a:extLst>
              <a:ext uri="{FF2B5EF4-FFF2-40B4-BE49-F238E27FC236}">
                <a16:creationId xmlns:a16="http://schemas.microsoft.com/office/drawing/2014/main" id="{09C6125F-D163-18FA-E3A7-45F3A6CDA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5"/>
          <a:stretch/>
        </p:blipFill>
        <p:spPr bwMode="auto">
          <a:xfrm>
            <a:off x="1821089" y="466530"/>
            <a:ext cx="8680450" cy="592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077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A80A-31CF-22AA-D1E8-09DC18E3F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500" b="1" dirty="0"/>
              <a:t>Assessment of </a:t>
            </a:r>
            <a:r>
              <a:rPr lang="en-IN" sz="4500" b="1" dirty="0" err="1"/>
              <a:t>Newborn</a:t>
            </a:r>
            <a:r>
              <a:rPr lang="en-IN" sz="4500" b="1" dirty="0"/>
              <a:t> Baby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36FC0-3814-526A-F45D-8B3293DD6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sz="2800" b="1" dirty="0"/>
              <a:t>Initial Assessment </a:t>
            </a:r>
          </a:p>
          <a:p>
            <a:pPr marL="0" indent="0">
              <a:buNone/>
            </a:pPr>
            <a:r>
              <a:rPr lang="en-IN" sz="2800" dirty="0"/>
              <a:t>Done at the place of birth by trained birth attendant immediately after the delivery of neonate. </a:t>
            </a:r>
          </a:p>
          <a:p>
            <a:pPr marL="0" indent="0">
              <a:buNone/>
            </a:pPr>
            <a:r>
              <a:rPr lang="en-IN" sz="2800" dirty="0"/>
              <a:t>In postnatal period- Done for </a:t>
            </a:r>
            <a:r>
              <a:rPr lang="en-IN" sz="2800" dirty="0" err="1"/>
              <a:t>atleast</a:t>
            </a:r>
            <a:r>
              <a:rPr lang="en-IN" sz="2800" dirty="0"/>
              <a:t> 3 times </a:t>
            </a:r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750593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0103F9E-C05F-3BC7-A45A-210042E54C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1393903"/>
              </p:ext>
            </p:extLst>
          </p:nvPr>
        </p:nvGraphicFramePr>
        <p:xfrm>
          <a:off x="556181" y="348792"/>
          <a:ext cx="11104776" cy="5955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4174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6EA43D7-650F-ED7E-2089-E65C975235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2020" y="744718"/>
          <a:ext cx="11159766" cy="5608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3979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738F5FF-B917-3EE5-C8B4-D564786BE86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21790" y="612742"/>
          <a:ext cx="10003410" cy="5340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3036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9900" y="3889904"/>
            <a:ext cx="2484755" cy="2668270"/>
            <a:chOff x="6665899" y="3889904"/>
            <a:chExt cx="2484755" cy="2668270"/>
          </a:xfrm>
        </p:grpSpPr>
        <p:sp>
          <p:nvSpPr>
            <p:cNvPr id="3" name="object 3"/>
            <p:cNvSpPr/>
            <p:nvPr/>
          </p:nvSpPr>
          <p:spPr>
            <a:xfrm>
              <a:off x="6670661" y="3894667"/>
              <a:ext cx="2470785" cy="2658745"/>
            </a:xfrm>
            <a:custGeom>
              <a:avLst/>
              <a:gdLst/>
              <a:ahLst/>
              <a:cxnLst/>
              <a:rect l="l" t="t" r="r" b="b"/>
              <a:pathLst>
                <a:path w="2470784" h="2658745">
                  <a:moveTo>
                    <a:pt x="2470445" y="0"/>
                  </a:moveTo>
                  <a:lnTo>
                    <a:pt x="1714196" y="756248"/>
                  </a:lnTo>
                </a:path>
                <a:path w="2470784" h="2658745">
                  <a:moveTo>
                    <a:pt x="2470445" y="188074"/>
                  </a:moveTo>
                  <a:lnTo>
                    <a:pt x="0" y="2658519"/>
                  </a:lnTo>
                </a:path>
                <a:path w="2470784" h="2658745">
                  <a:moveTo>
                    <a:pt x="2470445" y="266549"/>
                  </a:moveTo>
                  <a:lnTo>
                    <a:pt x="899173" y="1837821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94784" y="4038592"/>
              <a:ext cx="1441450" cy="1504950"/>
            </a:xfrm>
            <a:custGeom>
              <a:avLst/>
              <a:gdLst/>
              <a:ahLst/>
              <a:cxnLst/>
              <a:rect l="l" t="t" r="r" b="b"/>
              <a:pathLst>
                <a:path w="1441450" h="1504950">
                  <a:moveTo>
                    <a:pt x="1441372" y="0"/>
                  </a:moveTo>
                  <a:lnTo>
                    <a:pt x="0" y="1441372"/>
                  </a:lnTo>
                </a:path>
                <a:path w="1441450" h="1504950">
                  <a:moveTo>
                    <a:pt x="1441372" y="457274"/>
                  </a:moveTo>
                  <a:lnTo>
                    <a:pt x="394149" y="1504496"/>
                  </a:lnTo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79737"/>
              </p:ext>
            </p:extLst>
          </p:nvPr>
        </p:nvGraphicFramePr>
        <p:xfrm>
          <a:off x="1407957" y="608106"/>
          <a:ext cx="9649685" cy="594530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23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1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2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2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0320">
                <a:tc>
                  <a:txBody>
                    <a:bodyPr/>
                    <a:lstStyle/>
                    <a:p>
                      <a:pPr marL="418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b="1" spc="-5" dirty="0">
                          <a:solidFill>
                            <a:schemeClr val="tx1"/>
                          </a:solidFill>
                        </a:rPr>
                        <a:t>CRITERIA</a:t>
                      </a:r>
                      <a:endParaRPr sz="2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sz="2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sz="2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sz="20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7498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b="1" spc="-5" dirty="0"/>
                        <a:t>Respiration</a:t>
                      </a:r>
                      <a:endParaRPr sz="2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spc="-5" dirty="0"/>
                        <a:t>Absent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spc="-5" dirty="0"/>
                        <a:t>Slow,</a:t>
                      </a:r>
                      <a:r>
                        <a:rPr sz="2000" spc="-15" dirty="0"/>
                        <a:t> </a:t>
                      </a:r>
                      <a:r>
                        <a:rPr sz="2000" spc="-5" dirty="0"/>
                        <a:t>irregular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spc="-5" dirty="0"/>
                        <a:t>Good,</a:t>
                      </a:r>
                      <a:r>
                        <a:rPr sz="2000" spc="-15" dirty="0"/>
                        <a:t> </a:t>
                      </a:r>
                      <a:r>
                        <a:rPr sz="2000" spc="-5" dirty="0"/>
                        <a:t>crying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7498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b="1" spc="-5" dirty="0"/>
                        <a:t>Heart</a:t>
                      </a:r>
                      <a:r>
                        <a:rPr sz="2000" b="1" spc="-15" dirty="0"/>
                        <a:t> </a:t>
                      </a:r>
                      <a:r>
                        <a:rPr sz="2000" b="1" dirty="0"/>
                        <a:t>rate</a:t>
                      </a:r>
                      <a:endParaRPr sz="2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spc="-5" dirty="0"/>
                        <a:t>Absent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spc="-5" dirty="0"/>
                        <a:t>Slow </a:t>
                      </a:r>
                      <a:r>
                        <a:rPr sz="2000" dirty="0"/>
                        <a:t>(Below</a:t>
                      </a:r>
                      <a:r>
                        <a:rPr sz="2000" spc="-30" dirty="0"/>
                        <a:t> </a:t>
                      </a:r>
                      <a:r>
                        <a:rPr sz="2000" dirty="0"/>
                        <a:t>100)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spc="-5" dirty="0"/>
                        <a:t>More than</a:t>
                      </a:r>
                      <a:r>
                        <a:rPr sz="2000" spc="-20" dirty="0"/>
                        <a:t> </a:t>
                      </a:r>
                      <a:r>
                        <a:rPr sz="2000" dirty="0"/>
                        <a:t>100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4992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b="1" spc="-5" dirty="0"/>
                        <a:t>Muscle</a:t>
                      </a:r>
                      <a:r>
                        <a:rPr sz="2000" b="1" spc="-15" dirty="0"/>
                        <a:t> </a:t>
                      </a:r>
                      <a:r>
                        <a:rPr sz="2000" b="1" spc="-5" dirty="0"/>
                        <a:t>tone</a:t>
                      </a:r>
                      <a:endParaRPr sz="2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spc="-5" dirty="0"/>
                        <a:t>Flaccid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marL="85090" marR="490855">
                        <a:lnSpc>
                          <a:spcPct val="100699"/>
                        </a:lnSpc>
                        <a:spcBef>
                          <a:spcPts val="210"/>
                        </a:spcBef>
                      </a:pPr>
                      <a:r>
                        <a:rPr sz="2000" spc="-5" dirty="0"/>
                        <a:t>Some </a:t>
                      </a:r>
                      <a:r>
                        <a:rPr sz="2000" dirty="0"/>
                        <a:t>flexion</a:t>
                      </a:r>
                      <a:r>
                        <a:rPr sz="2000" spc="-95" dirty="0"/>
                        <a:t> </a:t>
                      </a:r>
                      <a:r>
                        <a:rPr sz="2000" dirty="0"/>
                        <a:t>of  </a:t>
                      </a:r>
                      <a:r>
                        <a:rPr sz="2000" spc="-5" dirty="0"/>
                        <a:t>extremities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6670" marB="0"/>
                </a:tc>
                <a:tc>
                  <a:txBody>
                    <a:bodyPr/>
                    <a:lstStyle/>
                    <a:p>
                      <a:pPr marL="85090" marR="840740">
                        <a:lnSpc>
                          <a:spcPct val="100699"/>
                        </a:lnSpc>
                        <a:spcBef>
                          <a:spcPts val="210"/>
                        </a:spcBef>
                      </a:pPr>
                      <a:r>
                        <a:rPr sz="2000" spc="-5" dirty="0"/>
                        <a:t>Active</a:t>
                      </a:r>
                      <a:r>
                        <a:rPr sz="2000" spc="-95" dirty="0"/>
                        <a:t> </a:t>
                      </a:r>
                      <a:r>
                        <a:rPr sz="2000" dirty="0"/>
                        <a:t>body  </a:t>
                      </a:r>
                      <a:r>
                        <a:rPr sz="2000" spc="-5" dirty="0"/>
                        <a:t>movements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667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7498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b="1" spc="-5" dirty="0"/>
                        <a:t>Reflex</a:t>
                      </a:r>
                      <a:r>
                        <a:rPr sz="2000" b="1" spc="-20" dirty="0"/>
                        <a:t> </a:t>
                      </a:r>
                      <a:r>
                        <a:rPr sz="2000" b="1" dirty="0"/>
                        <a:t>response</a:t>
                      </a:r>
                      <a:endParaRPr sz="2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spc="-5" dirty="0"/>
                        <a:t>No</a:t>
                      </a:r>
                      <a:r>
                        <a:rPr sz="2000" spc="-15" dirty="0"/>
                        <a:t> </a:t>
                      </a:r>
                      <a:r>
                        <a:rPr sz="2000" dirty="0"/>
                        <a:t>response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spc="-5" dirty="0"/>
                        <a:t>Grimace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spc="-5" dirty="0"/>
                        <a:t>Cry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7498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b="1" spc="-5" dirty="0"/>
                        <a:t>Skin</a:t>
                      </a:r>
                      <a:r>
                        <a:rPr sz="2000" b="1" spc="-15" dirty="0"/>
                        <a:t> </a:t>
                      </a:r>
                      <a:r>
                        <a:rPr sz="2000" b="1" spc="-5" dirty="0"/>
                        <a:t>color</a:t>
                      </a:r>
                      <a:endParaRPr sz="2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spc="-5" dirty="0"/>
                        <a:t>Blue,</a:t>
                      </a:r>
                      <a:r>
                        <a:rPr sz="2000" spc="-10" dirty="0"/>
                        <a:t> </a:t>
                      </a:r>
                      <a:r>
                        <a:rPr sz="2000" dirty="0"/>
                        <a:t>pale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marL="85090" marR="501650">
                        <a:lnSpc>
                          <a:spcPct val="100699"/>
                        </a:lnSpc>
                        <a:spcBef>
                          <a:spcPts val="210"/>
                        </a:spcBef>
                      </a:pPr>
                      <a:r>
                        <a:rPr sz="2000" spc="-5" dirty="0"/>
                        <a:t>Body </a:t>
                      </a:r>
                      <a:r>
                        <a:rPr sz="2000" dirty="0"/>
                        <a:t>pink,  </a:t>
                      </a:r>
                      <a:r>
                        <a:rPr sz="2000" spc="-5" dirty="0"/>
                        <a:t>extremities</a:t>
                      </a:r>
                      <a:r>
                        <a:rPr sz="2000" spc="-95" dirty="0"/>
                        <a:t> </a:t>
                      </a:r>
                      <a:r>
                        <a:rPr sz="2000" dirty="0"/>
                        <a:t>blue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6670" marB="0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000" spc="-5" dirty="0"/>
                        <a:t>Completely</a:t>
                      </a:r>
                      <a:r>
                        <a:rPr sz="2000" spc="-20" dirty="0"/>
                        <a:t> </a:t>
                      </a:r>
                      <a:r>
                        <a:rPr sz="2000" dirty="0"/>
                        <a:t>pink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84662" y="163754"/>
            <a:ext cx="3810000" cy="444352"/>
          </a:xfrm>
          <a:prstGeom prst="rect">
            <a:avLst/>
          </a:prstGeom>
          <a:solidFill>
            <a:srgbClr val="042F60"/>
          </a:solidFill>
          <a:ln w="12699">
            <a:solidFill>
              <a:srgbClr val="022F46"/>
            </a:solidFill>
          </a:ln>
        </p:spPr>
        <p:txBody>
          <a:bodyPr vert="horz" wrap="square" lIns="0" tIns="135255" rIns="0" bIns="0" rtlCol="0">
            <a:spAutoFit/>
          </a:bodyPr>
          <a:lstStyle/>
          <a:p>
            <a:pPr marL="984250">
              <a:spcBef>
                <a:spcPts val="1065"/>
              </a:spcBef>
            </a:pPr>
            <a:r>
              <a:rPr sz="2000" spc="-5" dirty="0">
                <a:solidFill>
                  <a:srgbClr val="FFFFFF"/>
                </a:solidFill>
              </a:rPr>
              <a:t>APGAR</a:t>
            </a:r>
            <a:r>
              <a:rPr sz="2000" spc="-15" dirty="0">
                <a:solidFill>
                  <a:srgbClr val="FFFFFF"/>
                </a:solidFill>
              </a:rPr>
              <a:t> </a:t>
            </a:r>
            <a:r>
              <a:rPr sz="2000" spc="-5" dirty="0">
                <a:solidFill>
                  <a:srgbClr val="FFFFFF"/>
                </a:solidFill>
              </a:rPr>
              <a:t>SCORE</a:t>
            </a:r>
            <a:endParaRPr sz="20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726</TotalTime>
  <Words>1442</Words>
  <Application>Microsoft Office PowerPoint</Application>
  <PresentationFormat>Widescreen</PresentationFormat>
  <Paragraphs>178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DejaVu Sans</vt:lpstr>
      <vt:lpstr>Garamond</vt:lpstr>
      <vt:lpstr>Noto Sans Symbols2</vt:lpstr>
      <vt:lpstr>Times New Roman</vt:lpstr>
      <vt:lpstr>SavonVTI</vt:lpstr>
      <vt:lpstr>Care of normal newborn </vt:lpstr>
      <vt:lpstr>Healthy Infant </vt:lpstr>
      <vt:lpstr>Initial Assessment</vt:lpstr>
      <vt:lpstr>Assessment of Newborn Baby</vt:lpstr>
      <vt:lpstr>Assessment of Newborn Baby</vt:lpstr>
      <vt:lpstr>PowerPoint Presentation</vt:lpstr>
      <vt:lpstr>PowerPoint Presentation</vt:lpstr>
      <vt:lpstr>PowerPoint Presentation</vt:lpstr>
      <vt:lpstr>APGAR SCORE</vt:lpstr>
      <vt:lpstr>PowerPoint Presentation</vt:lpstr>
      <vt:lpstr>Assessment Of Gestational Age </vt:lpstr>
      <vt:lpstr>Reflexes of normal neonate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Immediate newborn care</vt:lpstr>
      <vt:lpstr>Immediate Basic Care At Birth</vt:lpstr>
      <vt:lpstr>Maintenance of Temperature:</vt:lpstr>
      <vt:lpstr>Establishment of Open Airway</vt:lpstr>
      <vt:lpstr>CON….</vt:lpstr>
      <vt:lpstr>Newborn Identification</vt:lpstr>
      <vt:lpstr>Vitamin K</vt:lpstr>
      <vt:lpstr>Initiation of Breastfeeding</vt:lpstr>
      <vt:lpstr>PowerPoint Presentation</vt:lpstr>
      <vt:lpstr>PowerPoint Presentation</vt:lpstr>
      <vt:lpstr>PowerPoint Presentation</vt:lpstr>
      <vt:lpstr>PowerPoint Presentation</vt:lpstr>
      <vt:lpstr>Skin Care &amp; Baby Bath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Anthropometric Measurement</vt:lpstr>
      <vt:lpstr>PowerPoint Presentation</vt:lpstr>
      <vt:lpstr>Head circumference: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 of normal newborn </dc:title>
  <dc:creator>Shireen Singh</dc:creator>
  <cp:lastModifiedBy>Shireen Singh</cp:lastModifiedBy>
  <cp:revision>62</cp:revision>
  <dcterms:created xsi:type="dcterms:W3CDTF">2022-07-12T03:43:34Z</dcterms:created>
  <dcterms:modified xsi:type="dcterms:W3CDTF">2026-04-17T17:30:38Z</dcterms:modified>
</cp:coreProperties>
</file>