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0" r:id="rId3"/>
    <p:sldId id="309" r:id="rId4"/>
    <p:sldId id="296" r:id="rId5"/>
    <p:sldId id="259" r:id="rId6"/>
    <p:sldId id="297" r:id="rId7"/>
    <p:sldId id="298" r:id="rId8"/>
    <p:sldId id="299" r:id="rId9"/>
    <p:sldId id="311" r:id="rId10"/>
    <p:sldId id="320" r:id="rId11"/>
    <p:sldId id="321" r:id="rId12"/>
    <p:sldId id="293" r:id="rId13"/>
    <p:sldId id="27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2" r:id="rId23"/>
    <p:sldId id="325" r:id="rId24"/>
    <p:sldId id="326" r:id="rId25"/>
    <p:sldId id="323" r:id="rId26"/>
    <p:sldId id="324" r:id="rId27"/>
    <p:sldId id="327" r:id="rId28"/>
    <p:sldId id="328" r:id="rId29"/>
    <p:sldId id="329" r:id="rId30"/>
    <p:sldId id="330" r:id="rId31"/>
    <p:sldId id="337" r:id="rId32"/>
    <p:sldId id="338" r:id="rId33"/>
    <p:sldId id="339" r:id="rId34"/>
    <p:sldId id="340" r:id="rId35"/>
    <p:sldId id="341" r:id="rId36"/>
    <p:sldId id="344" r:id="rId37"/>
    <p:sldId id="343" r:id="rId38"/>
    <p:sldId id="345" r:id="rId39"/>
    <p:sldId id="346" r:id="rId40"/>
    <p:sldId id="347" r:id="rId41"/>
    <p:sldId id="348" r:id="rId42"/>
    <p:sldId id="331" r:id="rId43"/>
    <p:sldId id="349" r:id="rId44"/>
    <p:sldId id="350" r:id="rId45"/>
    <p:sldId id="36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26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C3F14-3579-460F-BF3E-4A38D07B0EDC}" type="doc">
      <dgm:prSet loTypeId="urn:microsoft.com/office/officeart/2005/8/layout/vList5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8EA6BA-5BC3-4B48-8263-0114A0F3E0A2}">
      <dgm:prSet/>
      <dgm:spPr/>
      <dgm:t>
        <a:bodyPr/>
        <a:lstStyle/>
        <a:p>
          <a:r>
            <a:rPr lang="en-US" dirty="0"/>
            <a:t>1. Point Mutation </a:t>
          </a:r>
        </a:p>
      </dgm:t>
    </dgm:pt>
    <dgm:pt modelId="{24C443C3-4E9A-4021-A5B8-EE3A7A5E5DB3}" type="parTrans" cxnId="{03AC6427-62C8-45F1-A550-48692D19967A}">
      <dgm:prSet/>
      <dgm:spPr/>
      <dgm:t>
        <a:bodyPr/>
        <a:lstStyle/>
        <a:p>
          <a:endParaRPr lang="en-US"/>
        </a:p>
      </dgm:t>
    </dgm:pt>
    <dgm:pt modelId="{D3E98EAD-C412-4B75-A1AC-CC715A374222}" type="sibTrans" cxnId="{03AC6427-62C8-45F1-A550-48692D19967A}">
      <dgm:prSet/>
      <dgm:spPr/>
      <dgm:t>
        <a:bodyPr/>
        <a:lstStyle/>
        <a:p>
          <a:endParaRPr lang="en-US"/>
        </a:p>
      </dgm:t>
    </dgm:pt>
    <dgm:pt modelId="{CB59FC3B-C331-4BAD-9824-B64F45AA75F1}">
      <dgm:prSet/>
      <dgm:spPr/>
      <dgm:t>
        <a:bodyPr/>
        <a:lstStyle/>
        <a:p>
          <a:r>
            <a:rPr lang="en-US" dirty="0"/>
            <a:t>2. Frame Shift Mutation </a:t>
          </a:r>
        </a:p>
      </dgm:t>
    </dgm:pt>
    <dgm:pt modelId="{DD65AEB9-EEA8-401B-8A91-391B031DE0C3}" type="parTrans" cxnId="{15F4E333-BF83-4A9F-854A-B32B97E32CCA}">
      <dgm:prSet/>
      <dgm:spPr/>
      <dgm:t>
        <a:bodyPr/>
        <a:lstStyle/>
        <a:p>
          <a:endParaRPr lang="en-US"/>
        </a:p>
      </dgm:t>
    </dgm:pt>
    <dgm:pt modelId="{775F738A-9654-42E2-9523-E97BD3EAC8A7}" type="sibTrans" cxnId="{15F4E333-BF83-4A9F-854A-B32B97E32CCA}">
      <dgm:prSet/>
      <dgm:spPr/>
      <dgm:t>
        <a:bodyPr/>
        <a:lstStyle/>
        <a:p>
          <a:endParaRPr lang="en-US"/>
        </a:p>
      </dgm:t>
    </dgm:pt>
    <dgm:pt modelId="{68C774CA-BBEF-4828-AE6F-67814BC428BB}" type="pres">
      <dgm:prSet presAssocID="{8DCC3F14-3579-460F-BF3E-4A38D07B0EDC}" presName="Name0" presStyleCnt="0">
        <dgm:presLayoutVars>
          <dgm:dir/>
          <dgm:animLvl val="lvl"/>
          <dgm:resizeHandles val="exact"/>
        </dgm:presLayoutVars>
      </dgm:prSet>
      <dgm:spPr/>
    </dgm:pt>
    <dgm:pt modelId="{EF268DDD-615B-4DF8-A7DB-979FEAF3697D}" type="pres">
      <dgm:prSet presAssocID="{DC8EA6BA-5BC3-4B48-8263-0114A0F3E0A2}" presName="linNode" presStyleCnt="0"/>
      <dgm:spPr/>
    </dgm:pt>
    <dgm:pt modelId="{AAE155CC-A9CF-45A3-871C-58AB38AA584F}" type="pres">
      <dgm:prSet presAssocID="{DC8EA6BA-5BC3-4B48-8263-0114A0F3E0A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7206C8B-7CAE-4E43-9AA1-35053F8C7669}" type="pres">
      <dgm:prSet presAssocID="{D3E98EAD-C412-4B75-A1AC-CC715A374222}" presName="sp" presStyleCnt="0"/>
      <dgm:spPr/>
    </dgm:pt>
    <dgm:pt modelId="{6B690639-FBA5-4E3A-AB5B-844DE10712FB}" type="pres">
      <dgm:prSet presAssocID="{CB59FC3B-C331-4BAD-9824-B64F45AA75F1}" presName="linNode" presStyleCnt="0"/>
      <dgm:spPr/>
    </dgm:pt>
    <dgm:pt modelId="{8A5AFA9F-9951-4B51-8C5B-8158703FE47F}" type="pres">
      <dgm:prSet presAssocID="{CB59FC3B-C331-4BAD-9824-B64F45AA75F1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03AC6427-62C8-45F1-A550-48692D19967A}" srcId="{8DCC3F14-3579-460F-BF3E-4A38D07B0EDC}" destId="{DC8EA6BA-5BC3-4B48-8263-0114A0F3E0A2}" srcOrd="0" destOrd="0" parTransId="{24C443C3-4E9A-4021-A5B8-EE3A7A5E5DB3}" sibTransId="{D3E98EAD-C412-4B75-A1AC-CC715A374222}"/>
    <dgm:cxn modelId="{15F4E333-BF83-4A9F-854A-B32B97E32CCA}" srcId="{8DCC3F14-3579-460F-BF3E-4A38D07B0EDC}" destId="{CB59FC3B-C331-4BAD-9824-B64F45AA75F1}" srcOrd="1" destOrd="0" parTransId="{DD65AEB9-EEA8-401B-8A91-391B031DE0C3}" sibTransId="{775F738A-9654-42E2-9523-E97BD3EAC8A7}"/>
    <dgm:cxn modelId="{6894CF62-F7AF-40C8-9C66-DEC4AFC63A54}" type="presOf" srcId="{CB59FC3B-C331-4BAD-9824-B64F45AA75F1}" destId="{8A5AFA9F-9951-4B51-8C5B-8158703FE47F}" srcOrd="0" destOrd="0" presId="urn:microsoft.com/office/officeart/2005/8/layout/vList5"/>
    <dgm:cxn modelId="{8D9CFCCC-6F30-4726-A38A-65813C0B9864}" type="presOf" srcId="{DC8EA6BA-5BC3-4B48-8263-0114A0F3E0A2}" destId="{AAE155CC-A9CF-45A3-871C-58AB38AA584F}" srcOrd="0" destOrd="0" presId="urn:microsoft.com/office/officeart/2005/8/layout/vList5"/>
    <dgm:cxn modelId="{20B29FFA-1374-488D-B96C-AD8F1A624A9F}" type="presOf" srcId="{8DCC3F14-3579-460F-BF3E-4A38D07B0EDC}" destId="{68C774CA-BBEF-4828-AE6F-67814BC428BB}" srcOrd="0" destOrd="0" presId="urn:microsoft.com/office/officeart/2005/8/layout/vList5"/>
    <dgm:cxn modelId="{7DD8F2B3-0AB1-4880-B4B1-605548D940BE}" type="presParOf" srcId="{68C774CA-BBEF-4828-AE6F-67814BC428BB}" destId="{EF268DDD-615B-4DF8-A7DB-979FEAF3697D}" srcOrd="0" destOrd="0" presId="urn:microsoft.com/office/officeart/2005/8/layout/vList5"/>
    <dgm:cxn modelId="{4DBB4E0D-3404-46CC-B36F-46577BDCA920}" type="presParOf" srcId="{EF268DDD-615B-4DF8-A7DB-979FEAF3697D}" destId="{AAE155CC-A9CF-45A3-871C-58AB38AA584F}" srcOrd="0" destOrd="0" presId="urn:microsoft.com/office/officeart/2005/8/layout/vList5"/>
    <dgm:cxn modelId="{9F64FC52-032E-44AF-A818-07E8AFA769E5}" type="presParOf" srcId="{68C774CA-BBEF-4828-AE6F-67814BC428BB}" destId="{87206C8B-7CAE-4E43-9AA1-35053F8C7669}" srcOrd="1" destOrd="0" presId="urn:microsoft.com/office/officeart/2005/8/layout/vList5"/>
    <dgm:cxn modelId="{D15F4252-6188-4BAF-B13C-137E451F66F8}" type="presParOf" srcId="{68C774CA-BBEF-4828-AE6F-67814BC428BB}" destId="{6B690639-FBA5-4E3A-AB5B-844DE10712FB}" srcOrd="2" destOrd="0" presId="urn:microsoft.com/office/officeart/2005/8/layout/vList5"/>
    <dgm:cxn modelId="{5CC152F9-55E8-46DC-A50F-D01E80E73E33}" type="presParOf" srcId="{6B690639-FBA5-4E3A-AB5B-844DE10712FB}" destId="{8A5AFA9F-9951-4B51-8C5B-8158703FE4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155CC-A9CF-45A3-871C-58AB38AA584F}">
      <dsp:nvSpPr>
        <dsp:cNvPr id="0" name=""/>
        <dsp:cNvSpPr/>
      </dsp:nvSpPr>
      <dsp:spPr>
        <a:xfrm>
          <a:off x="3364992" y="53"/>
          <a:ext cx="3785616" cy="21225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1. Point Mutation </a:t>
          </a:r>
        </a:p>
      </dsp:txBody>
      <dsp:txXfrm>
        <a:off x="3468606" y="103667"/>
        <a:ext cx="3578388" cy="1915324"/>
      </dsp:txXfrm>
    </dsp:sp>
    <dsp:sp modelId="{8A5AFA9F-9951-4B51-8C5B-8158703FE47F}">
      <dsp:nvSpPr>
        <dsp:cNvPr id="0" name=""/>
        <dsp:cNvSpPr/>
      </dsp:nvSpPr>
      <dsp:spPr>
        <a:xfrm>
          <a:off x="3364992" y="2228732"/>
          <a:ext cx="3785616" cy="212255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2. Frame Shift Mutation </a:t>
          </a:r>
        </a:p>
      </dsp:txBody>
      <dsp:txXfrm>
        <a:off x="3468606" y="2332346"/>
        <a:ext cx="3578388" cy="19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1FDF-3BE3-4482-95A1-BF1C35439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5C47F-E7CB-42C0-8D63-C362B146E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FE74-30C9-4349-9996-EFE4A4B7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4B9F1-B6F6-41A2-969F-F38EEF25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E7750-AE33-43CA-BF3B-5F6F3DD9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4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2D62-0240-4FAD-8CBF-45948D97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68622-7EA6-41BF-95B0-255AC6A3E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8989-0C91-4296-9DEC-31F46354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2342-E1FA-445A-8D3C-EE23FFDA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26700-F996-4496-8185-6CC472AF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1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BD08D-F1AE-4A94-A153-FFA33A6F4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E92CA-0240-416B-BC6E-949E13C26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036F-D910-4B60-AE69-6F969264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28310-B596-4D35-AA18-F5A12C91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AC80-DBDD-4BF4-AAB5-F1645E00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792A-4B50-4A5F-9142-9FF84A68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F95A-6935-4DA7-AB2A-73194F42E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E708-D582-47DA-BCED-437DA57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9E32D-0CBA-475D-BF58-83072FDC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F31DE-66B9-44C7-AD9E-106427C5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0072-2C58-48A2-A76F-574FA4C8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C470B-E92C-4AEE-A7A2-D9CD7B2C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67D3-220F-4BF8-9354-86BFC9D9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5249A-FB98-4C24-B7E2-32C306D6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D014-D633-49A0-96F5-9540C032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9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A69-D871-4789-8F67-EE0722B9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4D34-99D3-4FB8-9E35-4D20C78AE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C9610-D9DB-4B9D-A683-AC05C6A8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731FA-0814-435D-B03C-7BCD39E5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760DF-9E45-4F2B-8090-569809A9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37436-3E19-41BE-A822-8BD94E55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5907-2E58-4B76-B8D2-EFBDCE7E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6635C-1E94-4C40-96B9-22D608767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0B538-2FB7-460F-AB66-453F4FC83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3F713-9E07-427D-B971-1FA4CF64D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770C0-5C87-47A8-8C38-8D5F7163E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7C551-A1A6-4CFB-85BD-78445E40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ABB71-041B-4F49-96BB-9E16936F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947F2-3C08-4FD6-85C2-29F9CD57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0DF3-2C56-4F0D-ADB5-D83B24CA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513C1-0910-438E-86FE-E04C182F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FFE5A-0AA5-4914-A981-7560FE5F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6014E-4756-4301-A4FA-BE240E50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66975-2BEF-44ED-A307-CE3C5C0B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0EE15-5C0D-4FDB-B2CB-6849FDE9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14CA3-1DF7-4C39-81D6-E0522C24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9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A038-8153-45D3-BB97-5FE79CCE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CEDF-9D35-49FE-A188-58C2A78B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717B3-533B-4574-A6C2-84B7B5345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A6A8D-9E76-4C8C-8BA0-0ED84696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21982-6AB1-42DB-8FCA-886B9531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AE40A-5C30-453E-8133-9A03CDB6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0E0D-4993-4BDC-BE34-DE60EB70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C061A-C96F-4E02-9CFC-987A4F015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B077C-371A-46A1-ABA7-A6950FB75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52250-E56A-41EF-872B-84145BBF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84FE-DAF8-4698-B97E-9CA2D281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D47EF-B88E-4A47-85DA-33F46579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BED25-3D3C-4B93-B05E-372F6E10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56182-87A5-45BF-8862-E3C69F4D9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E094-84EE-4DFE-A7FC-C76BF3295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96D06-34D4-41DB-B749-7378350C5D8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043E-F0FD-4EDF-84BA-F3DDBF8F0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1468-7B6D-45B7-A1DC-DDA240643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2935-54AE-4A68-A175-8AD98E57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4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96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D5B4-3A37-43C4-B88B-117679F9F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5" y="361950"/>
            <a:ext cx="10414986" cy="3067049"/>
          </a:xfrm>
        </p:spPr>
        <p:txBody>
          <a:bodyPr>
            <a:normAutofit/>
          </a:bodyPr>
          <a:lstStyle/>
          <a:p>
            <a:r>
              <a:rPr lang="en-IN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GENETICS 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E8BF1-C2D7-4C3F-99CF-280C98D0B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150" y="4012706"/>
            <a:ext cx="10546671" cy="231189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Ms.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Shireen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Singh</a:t>
            </a:r>
          </a:p>
          <a:p>
            <a:pPr algn="l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Assistant Professor  </a:t>
            </a:r>
          </a:p>
          <a:p>
            <a:pPr algn="l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2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diagram of dna and cell&#10;&#10;Description automatically generated">
            <a:extLst>
              <a:ext uri="{FF2B5EF4-FFF2-40B4-BE49-F238E27FC236}">
                <a16:creationId xmlns:a16="http://schemas.microsoft.com/office/drawing/2014/main" id="{665DA5F4-6FB3-19C2-932C-AD52C001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43628"/>
            <a:ext cx="10905066" cy="53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8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2AD978B-F65B-47D1-13E0-FFF9CCA0F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16693" r="4482" b="6036"/>
          <a:stretch/>
        </p:blipFill>
        <p:spPr bwMode="auto">
          <a:xfrm>
            <a:off x="1841134" y="643467"/>
            <a:ext cx="85097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FA6F-B666-4F42-8925-A77EFE52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00200"/>
            <a:ext cx="10515600" cy="260985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Practical Applications Of Genetic In Nursing​</a:t>
            </a:r>
          </a:p>
        </p:txBody>
      </p:sp>
    </p:spTree>
    <p:extLst>
      <p:ext uri="{BB962C8B-B14F-4D97-AF65-F5344CB8AC3E}">
        <p14:creationId xmlns:p14="http://schemas.microsoft.com/office/powerpoint/2010/main" val="305450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2A56-49A2-4DC8-88AE-29B013ED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Role of Nurse in Genetics  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9782F-4312-4F2A-81C9-93908C81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IN" dirty="0"/>
              <a:t>Nurses came across individual or families affected by the genetic diseases. </a:t>
            </a:r>
          </a:p>
          <a:p>
            <a:pPr algn="just">
              <a:lnSpc>
                <a:spcPct val="100000"/>
              </a:lnSpc>
            </a:pPr>
            <a:r>
              <a:rPr lang="en-IN" dirty="0"/>
              <a:t>Nurses are a vital link between patient and health care services. </a:t>
            </a:r>
          </a:p>
          <a:p>
            <a:pPr algn="just">
              <a:lnSpc>
                <a:spcPct val="100000"/>
              </a:lnSpc>
            </a:pPr>
            <a:r>
              <a:rPr lang="en-IN" dirty="0"/>
              <a:t>Nurses should have basic knowledge </a:t>
            </a:r>
            <a:r>
              <a:rPr lang="en-US" dirty="0"/>
              <a:t>of genetics.​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The important role of nurses in genetic include - ​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4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C02D-6927-B64B-F669-AF80517C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Genetics Counselling and Interviewing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960AE-A5DE-4763-9DFE-3C481EAEE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Interviewing patients or individuals with suspected genetic disorders​</a:t>
            </a:r>
          </a:p>
          <a:p>
            <a:pPr algn="just"/>
            <a:r>
              <a:rPr lang="en-US" dirty="0"/>
              <a:t>Taking a detailed clinical history along with relevant family history (over three generations) from patients or parents of child with genetic disorder.​</a:t>
            </a:r>
          </a:p>
          <a:p>
            <a:pPr algn="just"/>
            <a:r>
              <a:rPr lang="en-US" dirty="0"/>
              <a:t>Refer those with genetic disorder to the concerned doctor.​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12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DF518-47BD-67BE-712D-4BC91174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F79F-92AE-D53F-EE60-315232B4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Planning, Screening or Gene Based Testing Programs​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53D7-7496-F2D4-B59E-E37A7886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Provide health education related to genetics and genetic testing.​</a:t>
            </a:r>
          </a:p>
          <a:p>
            <a:pPr algn="just"/>
            <a:r>
              <a:rPr lang="en-US" dirty="0"/>
              <a:t>Drawing and interpreting a pedigree chart.​</a:t>
            </a:r>
          </a:p>
          <a:p>
            <a:pPr algn="just"/>
            <a:r>
              <a:rPr lang="en-US" dirty="0"/>
              <a:t>Ability to recognize the possibility of a genetic disorder based on the pedigree chart.​</a:t>
            </a:r>
          </a:p>
          <a:p>
            <a:pPr algn="just"/>
            <a:r>
              <a:rPr lang="en-US" dirty="0"/>
              <a:t>Assessment of a genetic risk especially in conjugation with genetic testing options.​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425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E574-528E-3FDE-0240-4CEFF55F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BEE-FBDB-C05F-63D4-B8ED753E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Monitoring ​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A65F1-0194-3775-A535-B9348F40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Follow up of positive newborn screening test.​</a:t>
            </a:r>
          </a:p>
          <a:p>
            <a:pPr algn="just"/>
            <a:r>
              <a:rPr lang="en-US" dirty="0"/>
              <a:t>Monitoring individuals with genetic disorders​ </a:t>
            </a:r>
          </a:p>
          <a:p>
            <a:pPr algn="just"/>
            <a:r>
              <a:rPr lang="en-US" dirty="0"/>
              <a:t>Working with families under stress due to a genetic disorder.​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855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BA76F-616C-54EA-1CD1-EAF0C7A6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E0BA-98EC-48AE-3724-D813A302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Care ​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F651-DC8C-84E9-8CA8-9D4F1437D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Developing an individualized plan of care and services of affected patient.​</a:t>
            </a:r>
          </a:p>
          <a:p>
            <a:pPr algn="just"/>
            <a:r>
              <a:rPr lang="en-US" dirty="0"/>
              <a:t>Participating in public education about genetics.​</a:t>
            </a:r>
          </a:p>
          <a:p>
            <a:pPr algn="just"/>
            <a:r>
              <a:rPr lang="en-US" dirty="0"/>
              <a:t>Maintain the privacy and confidentiality of the patients genetic information. 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563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2096-59A1-2809-B1DF-E3964C55E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DFB2-25EF-3D24-87E0-EB9D6D3E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Educational Role ​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4378-B4F2-ED59-443F-51252FB6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Genetic Aspect </a:t>
            </a:r>
            <a:r>
              <a:rPr lang="en-US" dirty="0"/>
              <a:t>​</a:t>
            </a:r>
          </a:p>
          <a:p>
            <a:pPr algn="just"/>
            <a:r>
              <a:rPr lang="en-US" dirty="0"/>
              <a:t>When a genetic condition is identified, it leads to stress and shock in the individuals and his family.​</a:t>
            </a:r>
          </a:p>
          <a:p>
            <a:pPr algn="just"/>
            <a:r>
              <a:rPr lang="en-US" dirty="0"/>
              <a:t>The nurses have a major role in counseling, reducing their fears, getting the consent for genetic testing and arranging the tests and offering post test advice. ​</a:t>
            </a:r>
          </a:p>
          <a:p>
            <a:pPr marL="0" indent="0" algn="just">
              <a:buNone/>
            </a:pPr>
            <a:r>
              <a:rPr lang="en-US" b="1" dirty="0"/>
              <a:t>About Transmission of genetic condition within families​</a:t>
            </a:r>
          </a:p>
          <a:p>
            <a:pPr algn="just"/>
            <a:r>
              <a:rPr lang="en-US" dirty="0"/>
              <a:t>If an individual is identified to have a genetic condition, nurses should educate the family members, who are likely to affected and advice counseling and screening for them.​​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992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0BB6E-7B51-7F2D-F5F5-9EFBA6360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4933-FB3E-6DE5-14CA-94E03898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Educational Role ​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A147-5B13-BF92-902F-428EE4C38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Educate how genetics and environmental factors influence health and disease.​</a:t>
            </a:r>
          </a:p>
          <a:p>
            <a:pPr algn="just"/>
            <a:r>
              <a:rPr lang="en-US" dirty="0"/>
              <a:t>Nurses should be able to identify the Mendelian patterns of inheritance of genetic conditions in families in the form of a pedigree (family tree)​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174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CBB1-F66E-CA3C-5C03-2891580B6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8CE2-590C-E21E-36BF-A0F1BA9A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6"/>
                </a:solidFill>
                <a:latin typeface="+mn-lt"/>
              </a:rPr>
              <a:t>Introduction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92BC4-BCBE-2ABE-00C4-07EFF0F8E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During mid 19th Century, Mendel observed that certain features pass from parents to their children/offspring.​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A child usually looks like their parents and is due to inheritance of certain characteristics from parents to children .​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This transmission of characteristics from parents to children is known as heredity.​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The basic unit of heredity is gene, which consist of portion of DNA molecules.​</a:t>
            </a:r>
          </a:p>
        </p:txBody>
      </p:sp>
    </p:spTree>
    <p:extLst>
      <p:ext uri="{BB962C8B-B14F-4D97-AF65-F5344CB8AC3E}">
        <p14:creationId xmlns:p14="http://schemas.microsoft.com/office/powerpoint/2010/main" val="2489896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BFE727-5D7F-962F-FB6F-82C85AF2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0C740-4292-A1BE-B499-762BD558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 of Genetic Conditions on Families​​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JaypeeDigital | eBook Reader">
            <a:extLst>
              <a:ext uri="{FF2B5EF4-FFF2-40B4-BE49-F238E27FC236}">
                <a16:creationId xmlns:a16="http://schemas.microsoft.com/office/drawing/2014/main" id="{E40114B4-A2B1-3454-FFFD-354C44D8BA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80095"/>
            <a:ext cx="6780700" cy="36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69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66017-0AE5-7699-810F-1ADFA734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33CA-62F7-41E9-D3E3-9A6807DF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Impact of Genetic Conditions on Families​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E88C-2A7F-17C7-C8CC-25DF0E784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Guilt – Parents with genetic disorder tend to feel guilty, when they come to know that they might have passed on a condition to a child.​</a:t>
            </a:r>
          </a:p>
          <a:p>
            <a:pPr algn="just"/>
            <a:r>
              <a:rPr lang="en-US" dirty="0"/>
              <a:t>Depression – When an individual comes to know that he/she has a genetic condition and the decision not to have a children or decision to terminate a pregnancy, may result in depression or loss of peace of mind.  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8542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0192-A11F-3376-7ABB-5A342554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04" y="3028812"/>
            <a:ext cx="10515600" cy="1325563"/>
          </a:xfrm>
        </p:spPr>
        <p:txBody>
          <a:bodyPr>
            <a:normAutofit/>
          </a:bodyPr>
          <a:lstStyle/>
          <a:p>
            <a:r>
              <a:rPr lang="en-IN" sz="5700" b="1" dirty="0">
                <a:solidFill>
                  <a:schemeClr val="accent1"/>
                </a:solidFill>
                <a:latin typeface="+mn-lt"/>
              </a:rPr>
              <a:t>Gene</a:t>
            </a:r>
            <a:r>
              <a:rPr lang="en-IN" sz="5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73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256B9-59F4-CFDA-22CE-BEB7C7A1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56911-2EE3-C69D-D202-425F3CC1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Structure of Gene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 diagram of a dna structure&#10;&#10;Description automatically generated">
            <a:extLst>
              <a:ext uri="{FF2B5EF4-FFF2-40B4-BE49-F238E27FC236}">
                <a16:creationId xmlns:a16="http://schemas.microsoft.com/office/drawing/2014/main" id="{48411607-A6C8-EF40-8897-21DE8D35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134" y="511293"/>
            <a:ext cx="392347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D915B-82F9-240C-E33E-3D3B0615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610" y="1677725"/>
            <a:ext cx="6300190" cy="4499238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DNA: Genes are composed of DNA (deoxyribonucleic acid), a long, double-stranded molecule.</a:t>
            </a:r>
          </a:p>
          <a:p>
            <a:pPr algn="just"/>
            <a:r>
              <a:rPr lang="en-US" sz="2400" dirty="0"/>
              <a:t>Nucleotides: DNA consists of repeating units called nucleotides, which include a sugar (deoxyribose), a phosphate group, and one of four nitrogenous bases: adenine (A), thymine (T), cytosine (C), or guanine (G).</a:t>
            </a:r>
          </a:p>
          <a:p>
            <a:pPr algn="just"/>
            <a:r>
              <a:rPr lang="en-US" sz="2400" dirty="0"/>
              <a:t>Double Helix: DNA strands twist together to form a double helix structure, with complementary base pairs (A-T and C-G) holding the strands together.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47841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4F552-1E98-8800-D864-8016576C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B40A3-EB67-5B18-82A5-DBCF8069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Structure of Gene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3D64-9219-56B2-5031-67107BB0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61836"/>
            <a:ext cx="5987332" cy="428330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Coding Regions: Genes have coding regions, or exons, which contain the instructions for synthesizing proteins or functional RNA molecules.</a:t>
            </a:r>
          </a:p>
          <a:p>
            <a:pPr algn="just"/>
            <a:r>
              <a:rPr lang="en-US" sz="2400" dirty="0"/>
              <a:t>Non-Coding Regions: Genes also have non-coding regions, or introns, which do not code for proteins but may play regulatory roles.</a:t>
            </a:r>
          </a:p>
          <a:p>
            <a:pPr algn="just"/>
            <a:r>
              <a:rPr lang="en-US" sz="2400" dirty="0"/>
              <a:t>Promoter Regions: Near the beginning of a gene, there are promoter regions that help regulate the initiation of gene transcription</a:t>
            </a:r>
            <a:r>
              <a:rPr lang="en-US" sz="2000" dirty="0"/>
              <a:t>.</a:t>
            </a:r>
            <a:endParaRPr lang="en-IN" sz="2000" dirty="0"/>
          </a:p>
        </p:txBody>
      </p:sp>
      <p:pic>
        <p:nvPicPr>
          <p:cNvPr id="2050" name="Picture 2" descr="Mutations in the non-coding genome contribute to autism - Mapping Ignorance">
            <a:extLst>
              <a:ext uri="{FF2B5EF4-FFF2-40B4-BE49-F238E27FC236}">
                <a16:creationId xmlns:a16="http://schemas.microsoft.com/office/drawing/2014/main" id="{123B6870-4B7C-C658-67FE-99D615FE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1160" y="806137"/>
            <a:ext cx="4715016" cy="22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Gene Structure - YouTube">
            <a:extLst>
              <a:ext uri="{FF2B5EF4-FFF2-40B4-BE49-F238E27FC236}">
                <a16:creationId xmlns:a16="http://schemas.microsoft.com/office/drawing/2014/main" id="{8CB47FEB-6E81-717C-70E2-D7F89E0F1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5563" r="9539" b="25836"/>
          <a:stretch/>
        </p:blipFill>
        <p:spPr bwMode="auto">
          <a:xfrm>
            <a:off x="7174593" y="3582779"/>
            <a:ext cx="4687526" cy="24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2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6627-FB82-8BBD-96B3-181F3CD2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Characteristics of Gene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9583-7B52-2AE1-7DB4-E5F68D68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Genetic Information: </a:t>
            </a:r>
            <a:r>
              <a:rPr lang="en-US" dirty="0"/>
              <a:t>Genes carry the genetic information necessary for the formation and functioning of an organism.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Inheritance:</a:t>
            </a:r>
            <a:r>
              <a:rPr lang="en-US" dirty="0"/>
              <a:t> Genes are passed from one generation to the next through reproduction.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Variability: </a:t>
            </a:r>
            <a:r>
              <a:rPr lang="en-US" dirty="0"/>
              <a:t>Genes can exist in different variants or alleles, leading to genetic diversity within a population.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Mutability:</a:t>
            </a:r>
            <a:r>
              <a:rPr lang="en-US" dirty="0"/>
              <a:t> Genes can undergo mutations, which are changes in their DNA sequence, leading to genetic variation.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34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0B05C-AC3C-13F9-6990-55C1754E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52CF-33F4-0FDF-C941-5C349494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Characteristics of Gene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0D9C0-C868-58D7-D30B-D1FFB05A4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en-US" b="1" dirty="0"/>
              <a:t>Determination of Traits: </a:t>
            </a:r>
            <a:r>
              <a:rPr lang="en-US" dirty="0"/>
              <a:t>Genes determine specific traits and characteristics in an organism, such as eye color, height, and susceptibility to certain diseases.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en-US" b="1" dirty="0"/>
              <a:t>Functional Units:</a:t>
            </a:r>
            <a:r>
              <a:rPr lang="en-US" dirty="0"/>
              <a:t> Genes serve as functional units of heredity, controlling various biochemical processes in cells.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en-US" b="1" dirty="0"/>
              <a:t>Regulation:</a:t>
            </a:r>
            <a:r>
              <a:rPr lang="en-US" dirty="0"/>
              <a:t> Genes can be turned on or off through regulatory mechanisms, allowing for precise control of gene expression.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en-US" b="1" dirty="0"/>
              <a:t>Interaction:</a:t>
            </a:r>
            <a:r>
              <a:rPr lang="en-US" dirty="0"/>
              <a:t> Genes often interact with one another and with environmental factors to influence an individual's phenotype (observable traits).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7707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A3E2D-F58C-0CB9-283F-198BE2E6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99378-6C9A-C2B4-A346-A3BBBBAC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Sex Determination </a:t>
            </a: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5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1E3-E4D0-717A-F0ED-6C37B046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9" y="349223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Sex determination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75E4-ADE3-79F5-AD64-02F9A3D5F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Sex determination is the process of sex differentiation by which whether a particular individual will develop into male or female sex. ​</a:t>
            </a:r>
          </a:p>
          <a:p>
            <a:pPr algn="just"/>
            <a:r>
              <a:rPr lang="en-US" dirty="0"/>
              <a:t>The sex chromosomes are responsible for determination of separate sexes.​</a:t>
            </a:r>
          </a:p>
          <a:p>
            <a:pPr algn="just"/>
            <a:r>
              <a:rPr lang="en-US" dirty="0"/>
              <a:t>Sex expression is governed by chromosomes and genes.​</a:t>
            </a:r>
          </a:p>
          <a:p>
            <a:pPr algn="just"/>
            <a:r>
              <a:rPr lang="en-US" dirty="0"/>
              <a:t> In unisexual animals, chromosomes are of two types, autosomes and </a:t>
            </a:r>
            <a:r>
              <a:rPr lang="en-US" dirty="0" err="1"/>
              <a:t>allosomes</a:t>
            </a:r>
            <a:r>
              <a:rPr lang="en-US" dirty="0"/>
              <a:t>. ​</a:t>
            </a:r>
          </a:p>
          <a:p>
            <a:pPr algn="just"/>
            <a:r>
              <a:rPr lang="en-US" dirty="0"/>
              <a:t>Autosomes – Chromosomes which do not differ in morphology and number in male and female. ​</a:t>
            </a:r>
          </a:p>
          <a:p>
            <a:pPr algn="just"/>
            <a:r>
              <a:rPr lang="en-US" dirty="0" err="1"/>
              <a:t>Allosomes</a:t>
            </a:r>
            <a:r>
              <a:rPr lang="en-US" dirty="0"/>
              <a:t> or sex chromosomes – Chromosomes which differ in morphology and number in male and female and contain genes that determine sex.​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9449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BBSE Solutions For Class 10 Life Science Chapter 2 Cell Division And Cell  Cycle - WBBSE Solutions">
            <a:extLst>
              <a:ext uri="{FF2B5EF4-FFF2-40B4-BE49-F238E27FC236}">
                <a16:creationId xmlns:a16="http://schemas.microsoft.com/office/drawing/2014/main" id="{26305137-2541-DEAC-C423-50E9C6DF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07622"/>
            <a:ext cx="10905066" cy="3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9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8ED5-5529-762C-4119-E86FB1AF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6"/>
                </a:solidFill>
                <a:latin typeface="+mn-lt"/>
              </a:rPr>
              <a:t>Genetics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44C6C-9E18-8236-2DE0-CF2E8C8AF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/>
              <a:t>Genetics is the study which deals with the science of genes, heredity and its variations in living organism.​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Mendel is the father of Genetics​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The term Genetics was coined by William Bateson​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88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6E09-64DA-5DCB-A453-D403B96C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Sex determination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7E10-A560-9EF3-E9EA-81EB990C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body cells have 46 chromosomes arranged in 23 pairs. ​</a:t>
            </a:r>
          </a:p>
          <a:p>
            <a:r>
              <a:rPr lang="en-US" dirty="0"/>
              <a:t>There are 22 pairs of autosomes and one pair of sex chromosomes (</a:t>
            </a:r>
            <a:r>
              <a:rPr lang="en-US" dirty="0" err="1"/>
              <a:t>allosomes</a:t>
            </a:r>
            <a:r>
              <a:rPr lang="en-US" dirty="0"/>
              <a:t>). ​</a:t>
            </a:r>
          </a:p>
          <a:p>
            <a:r>
              <a:rPr lang="en-US" dirty="0"/>
              <a:t>Female have a perfect pair of sex chromosome XX.​</a:t>
            </a:r>
          </a:p>
          <a:p>
            <a:r>
              <a:rPr lang="en-US" dirty="0"/>
              <a:t>Male have mismatches pair of sex chromosome XY. ​</a:t>
            </a:r>
          </a:p>
          <a:p>
            <a:r>
              <a:rPr lang="en-US" dirty="0"/>
              <a:t>Both male and female contain equal amount of chromosome 23 pair ​</a:t>
            </a:r>
          </a:p>
          <a:p>
            <a:r>
              <a:rPr lang="en-US" dirty="0"/>
              <a:t>Out of 23 pair: 22 pairs are autosomes 1 pair is sex chromosome.​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0645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F9E9-3BFB-6B80-E829-CB0C5D52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6033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+mn-lt"/>
              </a:rPr>
              <a:t>Chromosomal Aberration </a:t>
            </a:r>
          </a:p>
        </p:txBody>
      </p:sp>
    </p:spTree>
    <p:extLst>
      <p:ext uri="{BB962C8B-B14F-4D97-AF65-F5344CB8AC3E}">
        <p14:creationId xmlns:p14="http://schemas.microsoft.com/office/powerpoint/2010/main" val="976344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281AB-220E-D763-C860-B21DD3B2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Chromosomal Aberrations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ype Chromosome Metacentric Submetacentric Acrocentric Telocentric Stock  Vector (Royalty Free) 1242057853 | Shutterstock">
            <a:extLst>
              <a:ext uri="{FF2B5EF4-FFF2-40B4-BE49-F238E27FC236}">
                <a16:creationId xmlns:a16="http://schemas.microsoft.com/office/drawing/2014/main" id="{D095B57D-CA06-C135-23AD-0E483FE46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 bwMode="auto">
          <a:xfrm>
            <a:off x="703273" y="1481991"/>
            <a:ext cx="4777381" cy="469020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9956-FA4E-B140-4B80-B14A7E87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IN" dirty="0"/>
              <a:t>Change/abnormality in factor of Chromosome Wheater it is in the form of number or in the form of structure. </a:t>
            </a:r>
          </a:p>
          <a:p>
            <a:r>
              <a:rPr lang="en-IN" dirty="0"/>
              <a:t>Types of chromosome: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Metacentric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Submetacentric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Acrocentric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Telocentric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352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8AD9A-8E46-4F3A-329C-47F93BC10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6F40-B33B-93CA-700B-028EC1BB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2" y="479493"/>
            <a:ext cx="10550718" cy="1325563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89BED-D949-6EB6-B8CA-25C8FB55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82" y="1984443"/>
            <a:ext cx="10550718" cy="4192520"/>
          </a:xfrm>
        </p:spPr>
        <p:txBody>
          <a:bodyPr>
            <a:normAutofit/>
          </a:bodyPr>
          <a:lstStyle/>
          <a:p>
            <a:r>
              <a:rPr lang="en-IN" b="1" dirty="0"/>
              <a:t>Numerical Aberrations: </a:t>
            </a:r>
            <a:r>
              <a:rPr lang="en-IN" dirty="0"/>
              <a:t>Is defined as change in number of chromosomes.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Aneuploidy: is defined as there is increase/ decrease in one or two chromosome.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Polyploidy: Is defined as increase/ decrease in set of chromosome.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2517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22002-13FD-93DC-82C9-32F665B7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0558-5293-8C26-097C-BAB18C0B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2" y="479493"/>
            <a:ext cx="10550718" cy="1325563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BD6C-9379-A617-037D-78233DBA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82" y="1984443"/>
            <a:ext cx="10550718" cy="4192520"/>
          </a:xfrm>
        </p:spPr>
        <p:txBody>
          <a:bodyPr>
            <a:normAutofit/>
          </a:bodyPr>
          <a:lstStyle/>
          <a:p>
            <a:r>
              <a:rPr lang="en-IN" b="1" dirty="0"/>
              <a:t>Numerical Aberrations: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Aneuploidy: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Monosomy: One chromosome is missing. (2n-1), Ex: Turner’s syndrome.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Trisomy: One extra chromosome is present. (2n+1),  Ex: Down syndrome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Tetrasomy: Two extra chromosomes are present. (2n+2)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8434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22A0-B9C5-7586-1ED1-FD9474BA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D885-2DCA-0C93-08A4-DF552897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2" y="479493"/>
            <a:ext cx="10550718" cy="1325563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6EC1-F1A6-A717-AA26-80C2BC01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82" y="1984443"/>
            <a:ext cx="10550718" cy="4192520"/>
          </a:xfrm>
        </p:spPr>
        <p:txBody>
          <a:bodyPr>
            <a:normAutofit/>
          </a:bodyPr>
          <a:lstStyle/>
          <a:p>
            <a:r>
              <a:rPr lang="en-IN" b="1" dirty="0"/>
              <a:t>Numerical Aberrations: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Polyploidy: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/>
              <a:t>Triploidy</a:t>
            </a:r>
            <a:r>
              <a:rPr lang="en-IN" dirty="0"/>
              <a:t>: Increase in one haploid set of chromosomes. (2n+23)= 2 X 23 +23= 69. (3n)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/>
              <a:t>Tetraploidy</a:t>
            </a:r>
            <a:r>
              <a:rPr lang="en-IN" dirty="0"/>
              <a:t>: Increase in one diploid set of chromosomes. (2n+46)= 2X23 + 46= 92 (4n)</a:t>
            </a:r>
          </a:p>
        </p:txBody>
      </p:sp>
    </p:spTree>
    <p:extLst>
      <p:ext uri="{BB962C8B-B14F-4D97-AF65-F5344CB8AC3E}">
        <p14:creationId xmlns:p14="http://schemas.microsoft.com/office/powerpoint/2010/main" val="1447650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F0064-FDFC-6835-7FFF-E37217E20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9CF4-BD33-9723-90C5-FA89CA7A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10265789" cy="1616203"/>
          </a:xfrm>
        </p:spPr>
        <p:txBody>
          <a:bodyPr anchor="b">
            <a:normAutofit/>
          </a:bodyPr>
          <a:lstStyle/>
          <a:p>
            <a:r>
              <a:rPr lang="en-IN" sz="3200" b="1" dirty="0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93D-1F75-D166-C2A3-DC9F660B8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9078340" cy="3447832"/>
          </a:xfrm>
        </p:spPr>
        <p:txBody>
          <a:bodyPr anchor="t">
            <a:normAutofit/>
          </a:bodyPr>
          <a:lstStyle/>
          <a:p>
            <a:pPr algn="just"/>
            <a:r>
              <a:rPr lang="en-IN" sz="2400" b="1" dirty="0"/>
              <a:t>Structural Aberrations: </a:t>
            </a:r>
            <a:r>
              <a:rPr lang="en-IN" sz="2400" dirty="0"/>
              <a:t>Changes/ abnormality in the structure of chromosomes.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/>
              <a:t>Translocation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/>
              <a:t>Deletion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/>
              <a:t>Insertion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/>
              <a:t>Duplication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/>
              <a:t>Inversion </a:t>
            </a: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88823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9A998-7379-B520-3512-3056439C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72D5-7023-282B-A866-9FC2B80A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IN" sz="3200" b="1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3527-94AB-474C-5367-AF0094E0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3135086"/>
            <a:ext cx="4935710" cy="2846222"/>
          </a:xfrm>
        </p:spPr>
        <p:txBody>
          <a:bodyPr anchor="t">
            <a:normAutofit/>
          </a:bodyPr>
          <a:lstStyle/>
          <a:p>
            <a:pPr algn="just"/>
            <a:r>
              <a:rPr lang="en-IN" sz="2600" b="1" dirty="0"/>
              <a:t>Structural Aberrations: </a:t>
            </a:r>
            <a:endParaRPr lang="en-IN" sz="2600" dirty="0"/>
          </a:p>
          <a:p>
            <a:pPr marL="0" indent="0" algn="just">
              <a:buNone/>
            </a:pPr>
            <a:r>
              <a:rPr lang="en-IN" sz="2600" dirty="0"/>
              <a:t>Translocation: Change in location of arms of chromosome. 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6" name="Picture 4" descr="Chromosome Mutation: Balanced Structural Rearrangements – Radiation Effects  Research Foundation (RERF)">
            <a:extLst>
              <a:ext uri="{FF2B5EF4-FFF2-40B4-BE49-F238E27FC236}">
                <a16:creationId xmlns:a16="http://schemas.microsoft.com/office/drawing/2014/main" id="{509BB986-53AA-4139-F95D-BA8D3E5C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43609" b="1790"/>
          <a:stretch/>
        </p:blipFill>
        <p:spPr bwMode="auto">
          <a:xfrm>
            <a:off x="6096001" y="3135086"/>
            <a:ext cx="5319062" cy="2190540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660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605D-4B90-9AB6-C9F4-2C31CFBD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96C4-61C1-5367-25A8-46AA7CE6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IN" sz="3200" b="1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0173-7414-0D74-1B76-410D7AB3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3135086"/>
            <a:ext cx="4935710" cy="2846222"/>
          </a:xfrm>
        </p:spPr>
        <p:txBody>
          <a:bodyPr anchor="t">
            <a:normAutofit/>
          </a:bodyPr>
          <a:lstStyle/>
          <a:p>
            <a:pPr algn="just"/>
            <a:r>
              <a:rPr lang="en-IN" sz="2600" b="1" dirty="0"/>
              <a:t>Structural Aberrations: </a:t>
            </a:r>
            <a:endParaRPr lang="en-IN" sz="2600" dirty="0"/>
          </a:p>
          <a:p>
            <a:pPr marL="0" indent="0" algn="just">
              <a:buNone/>
            </a:pPr>
            <a:r>
              <a:rPr lang="en-IN" sz="2600" dirty="0"/>
              <a:t>Deletion: Deleting of one segment of chromosome from one end of chromosome.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2" descr="Mutations! - Lessons - Blendspace">
            <a:extLst>
              <a:ext uri="{FF2B5EF4-FFF2-40B4-BE49-F238E27FC236}">
                <a16:creationId xmlns:a16="http://schemas.microsoft.com/office/drawing/2014/main" id="{72A74078-E04F-D8A9-3C8D-705F0FC7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81940"/>
          <a:stretch/>
        </p:blipFill>
        <p:spPr bwMode="auto">
          <a:xfrm>
            <a:off x="6572250" y="3988644"/>
            <a:ext cx="5619750" cy="653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21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73749-7A34-0397-320E-7DEF2BC9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863D-2D59-4346-F20B-9D4CEA8D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IN" sz="3200" b="1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B218-2694-DFF4-AC81-425FAB67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3135086"/>
            <a:ext cx="10033045" cy="2846222"/>
          </a:xfrm>
        </p:spPr>
        <p:txBody>
          <a:bodyPr anchor="t">
            <a:normAutofit/>
          </a:bodyPr>
          <a:lstStyle/>
          <a:p>
            <a:pPr algn="just"/>
            <a:r>
              <a:rPr lang="en-IN" sz="2600" b="1" dirty="0"/>
              <a:t>Structural Aberrations: </a:t>
            </a:r>
            <a:endParaRPr lang="en-IN" sz="2600" dirty="0"/>
          </a:p>
          <a:p>
            <a:pPr marL="0" indent="0" algn="just">
              <a:buNone/>
            </a:pPr>
            <a:r>
              <a:rPr lang="en-IN" sz="2800" dirty="0"/>
              <a:t>Insertion</a:t>
            </a:r>
            <a:r>
              <a:rPr lang="en-IN" sz="2600" dirty="0"/>
              <a:t>: Addition of one segment of chromosome at one end.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694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DD37-117C-44DE-A13E-B1E6E90A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</a:rPr>
              <a:t>Terminologies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5322-1E9F-4975-A44C-55385A9E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4099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Chromosomes​</a:t>
            </a:r>
            <a:endParaRPr lang="en-US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Gene​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Alleles ​</a:t>
            </a:r>
          </a:p>
          <a:p>
            <a:pPr marL="971550" lvl="1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IN" dirty="0"/>
              <a:t>Dominant ​</a:t>
            </a:r>
          </a:p>
          <a:p>
            <a:pPr marL="971550" lvl="1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IN" dirty="0"/>
              <a:t>Recessive​</a:t>
            </a:r>
          </a:p>
        </p:txBody>
      </p:sp>
    </p:spTree>
    <p:extLst>
      <p:ext uri="{BB962C8B-B14F-4D97-AF65-F5344CB8AC3E}">
        <p14:creationId xmlns:p14="http://schemas.microsoft.com/office/powerpoint/2010/main" val="2689215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C6CC-E651-B409-5DAC-AC8E9146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FF84-529D-F099-D182-BB4981DB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IN" sz="3200" b="1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0251-EEC5-0297-1257-BBDDD556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3135086"/>
            <a:ext cx="4935710" cy="2846222"/>
          </a:xfrm>
        </p:spPr>
        <p:txBody>
          <a:bodyPr anchor="t">
            <a:normAutofit/>
          </a:bodyPr>
          <a:lstStyle/>
          <a:p>
            <a:pPr algn="just"/>
            <a:r>
              <a:rPr lang="en-IN" sz="2600" b="1" dirty="0"/>
              <a:t>Structural Aberrations: </a:t>
            </a:r>
            <a:endParaRPr lang="en-IN" sz="2600" dirty="0"/>
          </a:p>
          <a:p>
            <a:pPr marL="0" indent="0" algn="just">
              <a:buNone/>
            </a:pPr>
            <a:r>
              <a:rPr lang="en-IN" sz="2600" dirty="0"/>
              <a:t>Duplication: Copy of one segment of chromosome. </a:t>
            </a:r>
            <a:endParaRPr lang="en-IN" sz="2000" dirty="0"/>
          </a:p>
        </p:txBody>
      </p:sp>
      <p:pic>
        <p:nvPicPr>
          <p:cNvPr id="4" name="Picture 2" descr="Mutations! - Lessons - Blendspace">
            <a:extLst>
              <a:ext uri="{FF2B5EF4-FFF2-40B4-BE49-F238E27FC236}">
                <a16:creationId xmlns:a16="http://schemas.microsoft.com/office/drawing/2014/main" id="{90E18477-E4BA-2E51-BAD6-59D0B662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1586" b="60322"/>
          <a:stretch/>
        </p:blipFill>
        <p:spPr bwMode="auto">
          <a:xfrm>
            <a:off x="6379599" y="3634371"/>
            <a:ext cx="5619750" cy="65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435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C62F9-8B3D-D5BA-6DAE-DA32BF31A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CA87-05A1-D4DE-0F81-05A50308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IN" sz="3200" b="1">
                <a:latin typeface="+mn-lt"/>
              </a:rPr>
              <a:t>Chromosomal Aberrations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0E6E-3960-B45E-CC55-C5F5F967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3135086"/>
            <a:ext cx="4935710" cy="2846222"/>
          </a:xfrm>
        </p:spPr>
        <p:txBody>
          <a:bodyPr anchor="t">
            <a:normAutofit/>
          </a:bodyPr>
          <a:lstStyle/>
          <a:p>
            <a:pPr algn="just"/>
            <a:r>
              <a:rPr lang="en-IN" sz="2600" b="1" dirty="0"/>
              <a:t>Structural Aberrations: </a:t>
            </a:r>
            <a:endParaRPr lang="en-IN" sz="2600" dirty="0"/>
          </a:p>
          <a:p>
            <a:pPr marL="0" indent="0" algn="just">
              <a:buNone/>
            </a:pPr>
            <a:r>
              <a:rPr lang="en-IN" sz="2600" dirty="0"/>
              <a:t>Inversion: </a:t>
            </a:r>
            <a:r>
              <a:rPr lang="en-US" sz="2600" dirty="0"/>
              <a:t>A segment of a chromosome is rotated 180°</a:t>
            </a:r>
            <a:endParaRPr lang="en-IN" sz="2000" dirty="0"/>
          </a:p>
        </p:txBody>
      </p:sp>
      <p:pic>
        <p:nvPicPr>
          <p:cNvPr id="5" name="Picture 4" descr="Chromosome Mutation: Balanced Structural Rearrangements – Radiation Effects  Research Foundation (RERF)">
            <a:extLst>
              <a:ext uri="{FF2B5EF4-FFF2-40B4-BE49-F238E27FC236}">
                <a16:creationId xmlns:a16="http://schemas.microsoft.com/office/drawing/2014/main" id="{14E96418-F17D-EFA2-7B1A-F9F6E3BB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53290"/>
          <a:stretch/>
        </p:blipFill>
        <p:spPr bwMode="auto">
          <a:xfrm>
            <a:off x="6984102" y="3180131"/>
            <a:ext cx="4331205" cy="1525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362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C5E7-6A91-AC55-E062-D8EF55C9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3720575"/>
            <a:ext cx="10515600" cy="1325563"/>
          </a:xfrm>
        </p:spPr>
        <p:txBody>
          <a:bodyPr>
            <a:normAutofit/>
          </a:bodyPr>
          <a:lstStyle/>
          <a:p>
            <a:r>
              <a:rPr lang="en-IN" sz="5000" b="1" dirty="0">
                <a:solidFill>
                  <a:schemeClr val="accent1"/>
                </a:solidFill>
                <a:latin typeface="+mn-lt"/>
              </a:rPr>
              <a:t>Multiple Allots &amp; Blood Group </a:t>
            </a:r>
          </a:p>
        </p:txBody>
      </p:sp>
    </p:spTree>
    <p:extLst>
      <p:ext uri="{BB962C8B-B14F-4D97-AF65-F5344CB8AC3E}">
        <p14:creationId xmlns:p14="http://schemas.microsoft.com/office/powerpoint/2010/main" val="4231998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2457F-3D22-C801-6635-EBA3985C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N" sz="5400" b="1">
                <a:latin typeface="+mn-lt"/>
              </a:rPr>
              <a:t>Multiple Allots 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F293-5A79-B1C7-0615-27E111887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IN" dirty="0"/>
              <a:t>More than two alternative forms of a gene present on the same locus.</a:t>
            </a:r>
          </a:p>
          <a:p>
            <a:pPr algn="just"/>
            <a:r>
              <a:rPr lang="en-IN" dirty="0"/>
              <a:t>Chromosome contains only one of the group. </a:t>
            </a:r>
          </a:p>
        </p:txBody>
      </p:sp>
      <p:pic>
        <p:nvPicPr>
          <p:cNvPr id="1026" name="Picture 2" descr="Multiple alleles - Definition and Examples - Biology Online Dictionary">
            <a:extLst>
              <a:ext uri="{FF2B5EF4-FFF2-40B4-BE49-F238E27FC236}">
                <a16:creationId xmlns:a16="http://schemas.microsoft.com/office/drawing/2014/main" id="{62745FA1-6169-A64D-AE56-9CC4A779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18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1027B-44BB-EC82-45E5-95C80401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Group (ABO System)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735176-252A-3C0A-7279-6136171B6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94447"/>
              </p:ext>
            </p:extLst>
          </p:nvPr>
        </p:nvGraphicFramePr>
        <p:xfrm>
          <a:off x="4406838" y="1133860"/>
          <a:ext cx="7137276" cy="4651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319">
                  <a:extLst>
                    <a:ext uri="{9D8B030D-6E8A-4147-A177-3AD203B41FA5}">
                      <a16:colId xmlns:a16="http://schemas.microsoft.com/office/drawing/2014/main" val="3756167332"/>
                    </a:ext>
                  </a:extLst>
                </a:gridCol>
                <a:gridCol w="1784319">
                  <a:extLst>
                    <a:ext uri="{9D8B030D-6E8A-4147-A177-3AD203B41FA5}">
                      <a16:colId xmlns:a16="http://schemas.microsoft.com/office/drawing/2014/main" val="1963859332"/>
                    </a:ext>
                  </a:extLst>
                </a:gridCol>
                <a:gridCol w="1784319">
                  <a:extLst>
                    <a:ext uri="{9D8B030D-6E8A-4147-A177-3AD203B41FA5}">
                      <a16:colId xmlns:a16="http://schemas.microsoft.com/office/drawing/2014/main" val="1789680232"/>
                    </a:ext>
                  </a:extLst>
                </a:gridCol>
                <a:gridCol w="1784319">
                  <a:extLst>
                    <a:ext uri="{9D8B030D-6E8A-4147-A177-3AD203B41FA5}">
                      <a16:colId xmlns:a16="http://schemas.microsoft.com/office/drawing/2014/main" val="798979782"/>
                    </a:ext>
                  </a:extLst>
                </a:gridCol>
              </a:tblGrid>
              <a:tr h="865737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Blood Group (Phenotype)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Genotype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Red Cell Antigen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Antibodies in serum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96092"/>
                  </a:ext>
                </a:extLst>
              </a:tr>
              <a:tr h="86573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AO, 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Anti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83468"/>
                  </a:ext>
                </a:extLst>
              </a:tr>
              <a:tr h="86573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BO,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Anti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86731"/>
                  </a:ext>
                </a:extLst>
              </a:tr>
              <a:tr h="86573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None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93276"/>
                  </a:ext>
                </a:extLst>
              </a:tr>
              <a:tr h="86573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Anti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Anti B</a:t>
                      </a:r>
                    </a:p>
                    <a:p>
                      <a:pPr algn="ctr"/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69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3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2F99-D088-8466-022E-4A4660C9A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BD22-61A2-B015-5C6D-C292B0B0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00200"/>
            <a:ext cx="10515600" cy="2609850"/>
          </a:xfrm>
        </p:spPr>
        <p:txBody>
          <a:bodyPr>
            <a:normAutofit/>
          </a:bodyPr>
          <a:lstStyle/>
          <a:p>
            <a:r>
              <a:rPr lang="en-IN" sz="5400" b="1" dirty="0">
                <a:solidFill>
                  <a:schemeClr val="accent1"/>
                </a:solidFill>
                <a:latin typeface="+mn-lt"/>
              </a:rPr>
              <a:t>Mutation </a:t>
            </a:r>
            <a:endParaRPr lang="en-US" sz="5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5602" name="Picture 2" descr="Gene Mutation GIF | Gfycat">
            <a:extLst>
              <a:ext uri="{FF2B5EF4-FFF2-40B4-BE49-F238E27FC236}">
                <a16:creationId xmlns:a16="http://schemas.microsoft.com/office/drawing/2014/main" id="{EBA85D34-E6EA-85E1-E0AC-BAEA9F81C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55" y="1925320"/>
            <a:ext cx="3735824" cy="279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39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4A70-48AA-CFB5-7495-8000134C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91F-7903-E9CE-2A27-2530840F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</a:rPr>
              <a:t>Definition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3B0D-C23C-08CE-9DA0-165908B9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4099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Change in chemical structure of </a:t>
            </a:r>
            <a:r>
              <a:rPr lang="en-IN" b="1" dirty="0"/>
              <a:t>gene</a:t>
            </a:r>
            <a:r>
              <a:rPr lang="en-IN" dirty="0"/>
              <a:t> or </a:t>
            </a:r>
            <a:r>
              <a:rPr lang="en-IN" b="1" dirty="0"/>
              <a:t>chromosomes</a:t>
            </a:r>
            <a:r>
              <a:rPr lang="en-IN" dirty="0"/>
              <a:t> or change in </a:t>
            </a:r>
            <a:r>
              <a:rPr lang="en-IN" b="1" dirty="0"/>
              <a:t>nucleotide sequence of DNA</a:t>
            </a:r>
            <a:r>
              <a:rPr lang="en-I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0050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0FE04-691C-37AF-5A53-AA0D7450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47C2-C2A5-D060-47DA-532152E8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6"/>
                </a:solidFill>
                <a:latin typeface="+mn-lt"/>
              </a:rPr>
              <a:t>Types of Mutation 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20E-7B26-2B32-C010-364936CB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/>
              <a:t>Gene Mutation (Change in structure of gene)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/>
              <a:t>Chromosomal Mutation (change in structure, size and number of chromosomes)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63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454EA-3744-EDC2-B414-30777287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CE7E-1F0B-AE55-A09B-FB0A3B48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00200"/>
            <a:ext cx="10515600" cy="2609850"/>
          </a:xfrm>
        </p:spPr>
        <p:txBody>
          <a:bodyPr>
            <a:normAutofit/>
          </a:bodyPr>
          <a:lstStyle/>
          <a:p>
            <a:r>
              <a:rPr lang="en-IN" sz="5400" b="1" dirty="0">
                <a:solidFill>
                  <a:schemeClr val="accent1"/>
                </a:solidFill>
                <a:latin typeface="+mn-lt"/>
              </a:rPr>
              <a:t>Gene Mutation </a:t>
            </a:r>
            <a:endParaRPr lang="en-US" sz="5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5602" name="Picture 2" descr="Gene Mutation GIF | Gfycat">
            <a:extLst>
              <a:ext uri="{FF2B5EF4-FFF2-40B4-BE49-F238E27FC236}">
                <a16:creationId xmlns:a16="http://schemas.microsoft.com/office/drawing/2014/main" id="{A18A18D3-1218-6B2F-439A-B4E2F2619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55" y="1925320"/>
            <a:ext cx="3735824" cy="279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279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E5589-EAD6-203C-6734-0554C3A06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3527-5601-AE32-DB7E-FF03D33B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6"/>
                </a:solidFill>
                <a:latin typeface="+mn-lt"/>
              </a:rPr>
              <a:t>Types of Gene Mutation 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235094-035B-1BEC-4214-08FE0B6E55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37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DD37-117C-44DE-A13E-B1E6E90A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</a:rPr>
              <a:t>Chromosomes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5322-1E9F-4975-A44C-55385A9E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40995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Chromosomes are present in nucleus and made up of genetic material (DNA).  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DNA is a thread like structure. 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When DNA is present in highly compact form (tightly packed or coiled) around the </a:t>
            </a:r>
            <a:r>
              <a:rPr lang="en-IN" dirty="0" err="1"/>
              <a:t>histone</a:t>
            </a:r>
            <a:r>
              <a:rPr lang="en-IN" dirty="0"/>
              <a:t> protein is called chromosomes.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15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B9B1C-6A97-6181-C782-869EFCA56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0A09-3801-6DB3-E519-3F2C0CA1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1. Point Mutation 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A0-4531-38F2-14E2-EE03EE8E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IN" dirty="0"/>
              <a:t>Change in specific point of gene.</a:t>
            </a:r>
          </a:p>
          <a:p>
            <a:pPr algn="just">
              <a:lnSpc>
                <a:spcPct val="100000"/>
              </a:lnSpc>
            </a:pPr>
            <a:r>
              <a:rPr lang="en-IN" dirty="0"/>
              <a:t>Replacement of one nucleotide by another. </a:t>
            </a:r>
          </a:p>
          <a:p>
            <a:pPr algn="just">
              <a:lnSpc>
                <a:spcPct val="100000"/>
              </a:lnSpc>
            </a:pPr>
            <a:r>
              <a:rPr lang="en-IN" dirty="0"/>
              <a:t>Occur by two methods. </a:t>
            </a:r>
          </a:p>
          <a:p>
            <a:pPr algn="just">
              <a:lnSpc>
                <a:spcPct val="100000"/>
              </a:lnSpc>
            </a:pPr>
            <a:r>
              <a:rPr lang="en-IN" dirty="0"/>
              <a:t>Transition- Purine, pyrimidine replaced by another Purine, pyrimidine. </a:t>
            </a:r>
          </a:p>
          <a:p>
            <a:pPr algn="just">
              <a:lnSpc>
                <a:spcPct val="100000"/>
              </a:lnSpc>
            </a:pPr>
            <a:r>
              <a:rPr lang="en-IN" dirty="0" err="1"/>
              <a:t>Tranvesion</a:t>
            </a:r>
            <a:r>
              <a:rPr lang="en-IN" dirty="0"/>
              <a:t>- </a:t>
            </a:r>
            <a:r>
              <a:rPr lang="en-IN" dirty="0" err="1"/>
              <a:t>Purine</a:t>
            </a:r>
            <a:r>
              <a:rPr lang="en-IN" dirty="0"/>
              <a:t> replaced by </a:t>
            </a:r>
            <a:r>
              <a:rPr lang="en-IN" dirty="0" err="1"/>
              <a:t>pyrimidine</a:t>
            </a:r>
            <a:r>
              <a:rPr lang="en-IN" dirty="0"/>
              <a:t> vice versa. </a:t>
            </a:r>
          </a:p>
          <a:p>
            <a:pPr algn="just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0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667E4-F7E1-A985-1181-11A31A76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04E8-2DF7-53A8-74F1-FC07B30B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Types of Point Mutation 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DE63B-780D-971E-7A08-58FBBBFFC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EBDA14-5207-AEF0-7C91-A2E3458145D7}"/>
              </a:ext>
            </a:extLst>
          </p:cNvPr>
          <p:cNvGraphicFramePr>
            <a:graphicFrameLocks noGrp="1"/>
          </p:cNvGraphicFramePr>
          <p:nvPr/>
        </p:nvGraphicFramePr>
        <p:xfrm>
          <a:off x="1879600" y="1949026"/>
          <a:ext cx="8747760" cy="38464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448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Normal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aseline="0" dirty="0"/>
                        <a:t>Silent  Mutation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Nonsense Mutation</a:t>
                      </a:r>
                      <a:r>
                        <a:rPr lang="en-IN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err="1"/>
                        <a:t>Missense</a:t>
                      </a:r>
                      <a:r>
                        <a:rPr lang="en-IN" sz="2400" dirty="0"/>
                        <a:t> Mutation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DNA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AGT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AG</a:t>
                      </a:r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</a:t>
                      </a:r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IN" sz="2400" dirty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IN" sz="2400" dirty="0"/>
                        <a:t>GT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4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mRNA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UCA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UC</a:t>
                      </a:r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U</a:t>
                      </a:r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IN" sz="2400" dirty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IN" sz="2400" dirty="0"/>
                        <a:t>CA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4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Protein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Serine</a:t>
                      </a:r>
                      <a:r>
                        <a:rPr lang="en-IN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Serine</a:t>
                      </a:r>
                      <a:r>
                        <a:rPr lang="en-IN" sz="2400" baseline="0" dirty="0"/>
                        <a:t> 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Termination Code (stop protein synthesis)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err="1"/>
                        <a:t>Proline</a:t>
                      </a:r>
                      <a:r>
                        <a:rPr lang="en-IN" sz="2400" dirty="0"/>
                        <a:t>  (abnormal protein synthesis)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985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8743-6DD8-97A5-35FA-B8713D7E3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8C1E-6B13-DFA0-72FE-92DFFE8C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2. </a:t>
            </a:r>
            <a:r>
              <a:rPr lang="en-IN" b="1" dirty="0" err="1">
                <a:solidFill>
                  <a:schemeClr val="accent6"/>
                </a:solidFill>
                <a:latin typeface="+mn-lt"/>
                <a:cs typeface="Times New Roman" pitchFamily="18" charset="0"/>
              </a:rPr>
              <a:t>Frameshift</a:t>
            </a:r>
            <a:r>
              <a:rPr lang="en-IN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 Mutation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B60D9-509A-8FF3-66CD-97BDD8BB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929"/>
            <a:ext cx="9888110" cy="3553033"/>
          </a:xfrm>
        </p:spPr>
        <p:txBody>
          <a:bodyPr/>
          <a:lstStyle/>
          <a:p>
            <a:pPr algn="just">
              <a:buClr>
                <a:schemeClr val="accent6"/>
              </a:buClr>
            </a:pPr>
            <a:r>
              <a:rPr lang="en-IN" dirty="0"/>
              <a:t>One or more base pair inserted or deleted result in altered reading frame of the mRNA. </a:t>
            </a:r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46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62263-18E3-CD20-6CDD-965A80DBC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utation | CancerQuest">
            <a:extLst>
              <a:ext uri="{FF2B5EF4-FFF2-40B4-BE49-F238E27FC236}">
                <a16:creationId xmlns:a16="http://schemas.microsoft.com/office/drawing/2014/main" id="{3767421A-8D1B-3C26-92B8-A3A2F39D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935" y="744220"/>
            <a:ext cx="4524375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079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E423-FE29-779A-B51C-C0F011B3B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83E74F01-516B-805B-2FE3-387F207F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710" y="1568450"/>
            <a:ext cx="6286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3556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560BB-1C75-412E-876A-D28CBCB4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576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romosome: definition, structure, types, and composition - Javat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415" y="1702435"/>
            <a:ext cx="6866702" cy="338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DD37-117C-44DE-A13E-B1E6E90A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</a:rPr>
              <a:t>Gene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5322-1E9F-4975-A44C-55385A9E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280"/>
            <a:ext cx="5887720" cy="431768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 DNA have information for the synthesis of protein.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Gene are segments of DNA.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IN" dirty="0"/>
              <a:t>Gene are functional unit of DNA. Have </a:t>
            </a:r>
            <a:r>
              <a:rPr lang="en-IN" dirty="0" err="1"/>
              <a:t>nucelotide</a:t>
            </a:r>
            <a:r>
              <a:rPr lang="en-IN" dirty="0"/>
              <a:t> sequence have information regarding synthesis of one protein.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endParaRPr lang="en-IN" dirty="0"/>
          </a:p>
        </p:txBody>
      </p:sp>
      <p:pic>
        <p:nvPicPr>
          <p:cNvPr id="43010" name="Picture 2" descr="Genes and Genetics (for Teens) - Nemours Kids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2426016"/>
            <a:ext cx="4763241" cy="2674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21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DD37-117C-44DE-A13E-B1E6E90A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</a:rPr>
              <a:t>Allele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5322-1E9F-4975-A44C-55385A9E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40995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US" dirty="0"/>
              <a:t>An allele is one of two, or more, forms of a given gene variant.​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US" dirty="0"/>
              <a:t>Each allele determines a single inherited characteristics in an individual.​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21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98C78E-F5A5-917B-ED5B-22E6EDF0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70" y="643467"/>
            <a:ext cx="5599060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1722</Words>
  <Application>Microsoft Office PowerPoint</Application>
  <PresentationFormat>Widescreen</PresentationFormat>
  <Paragraphs>211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GENETICS  </vt:lpstr>
      <vt:lpstr>Introduction  </vt:lpstr>
      <vt:lpstr>Genetics </vt:lpstr>
      <vt:lpstr>Terminologies   </vt:lpstr>
      <vt:lpstr>Chromosomes   </vt:lpstr>
      <vt:lpstr>PowerPoint Presentation</vt:lpstr>
      <vt:lpstr>Gene   </vt:lpstr>
      <vt:lpstr>Allele   </vt:lpstr>
      <vt:lpstr>PowerPoint Presentation</vt:lpstr>
      <vt:lpstr>PowerPoint Presentation</vt:lpstr>
      <vt:lpstr>PowerPoint Presentation</vt:lpstr>
      <vt:lpstr>Practical Applications Of Genetic In Nursing​</vt:lpstr>
      <vt:lpstr>Role of Nurse in Genetics  </vt:lpstr>
      <vt:lpstr>Genetics Counselling and Interviewing </vt:lpstr>
      <vt:lpstr>Planning, Screening or Gene Based Testing Programs​</vt:lpstr>
      <vt:lpstr>Monitoring ​</vt:lpstr>
      <vt:lpstr>Care ​</vt:lpstr>
      <vt:lpstr>Educational Role ​</vt:lpstr>
      <vt:lpstr>Educational Role ​</vt:lpstr>
      <vt:lpstr>Impact of Genetic Conditions on Families​​</vt:lpstr>
      <vt:lpstr>Impact of Genetic Conditions on Families​</vt:lpstr>
      <vt:lpstr>Gene </vt:lpstr>
      <vt:lpstr>Structure of Gene </vt:lpstr>
      <vt:lpstr>Structure of Gene </vt:lpstr>
      <vt:lpstr>Characteristics of Gene </vt:lpstr>
      <vt:lpstr>Characteristics of Gene </vt:lpstr>
      <vt:lpstr>Sex Determination  </vt:lpstr>
      <vt:lpstr>Sex determination</vt:lpstr>
      <vt:lpstr>PowerPoint Presentation</vt:lpstr>
      <vt:lpstr>Sex determination</vt:lpstr>
      <vt:lpstr>Chromosomal Aberration </vt:lpstr>
      <vt:lpstr>Chromosomal Aberrations </vt:lpstr>
      <vt:lpstr>Chromosomal Aberrations </vt:lpstr>
      <vt:lpstr>Chromosomal Aberrations </vt:lpstr>
      <vt:lpstr>Chromosomal Aberrations </vt:lpstr>
      <vt:lpstr>Chromosomal Aberrations </vt:lpstr>
      <vt:lpstr>Chromosomal Aberrations </vt:lpstr>
      <vt:lpstr>Chromosomal Aberrations </vt:lpstr>
      <vt:lpstr>Chromosomal Aberrations </vt:lpstr>
      <vt:lpstr>Chromosomal Aberrations </vt:lpstr>
      <vt:lpstr>Chromosomal Aberrations </vt:lpstr>
      <vt:lpstr>Multiple Allots &amp; Blood Group </vt:lpstr>
      <vt:lpstr>Multiple Allots </vt:lpstr>
      <vt:lpstr>Blood Group (ABO System)</vt:lpstr>
      <vt:lpstr>Mutation </vt:lpstr>
      <vt:lpstr>Definition  </vt:lpstr>
      <vt:lpstr>Types of Mutation </vt:lpstr>
      <vt:lpstr>Gene Mutation </vt:lpstr>
      <vt:lpstr>Types of Gene Mutation </vt:lpstr>
      <vt:lpstr>1. Point Mutation </vt:lpstr>
      <vt:lpstr>Types of Point Mutation </vt:lpstr>
      <vt:lpstr>2. Frameshift Mutation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Epidemiology in Healthcare Delivery System</dc:title>
  <dc:creator>Lenovo</dc:creator>
  <cp:lastModifiedBy>Shireen Singh</cp:lastModifiedBy>
  <cp:revision>192</cp:revision>
  <dcterms:created xsi:type="dcterms:W3CDTF">2020-06-11T16:49:18Z</dcterms:created>
  <dcterms:modified xsi:type="dcterms:W3CDTF">2026-01-05T17:28:00Z</dcterms:modified>
</cp:coreProperties>
</file>