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89" r:id="rId4"/>
    <p:sldId id="278" r:id="rId5"/>
    <p:sldId id="258" r:id="rId6"/>
    <p:sldId id="264" r:id="rId7"/>
    <p:sldId id="280" r:id="rId8"/>
    <p:sldId id="282" r:id="rId9"/>
    <p:sldId id="283" r:id="rId10"/>
    <p:sldId id="284" r:id="rId11"/>
    <p:sldId id="285" r:id="rId12"/>
    <p:sldId id="286" r:id="rId13"/>
    <p:sldId id="287" r:id="rId14"/>
    <p:sldId id="267" r:id="rId15"/>
    <p:sldId id="268" r:id="rId16"/>
    <p:sldId id="269" r:id="rId17"/>
    <p:sldId id="270" r:id="rId18"/>
    <p:sldId id="263"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01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vision-Logo-250.png" descr="vision-Logo-250.png"/>
          <p:cNvPicPr>
            <a:picLocks noChangeAspect="1"/>
          </p:cNvPicPr>
          <p:nvPr/>
        </p:nvPicPr>
        <p:blipFill>
          <a:blip r:embed="rId2"/>
          <a:stretch>
            <a:fillRect/>
          </a:stretch>
        </p:blipFill>
        <p:spPr>
          <a:xfrm>
            <a:off x="10055328" y="105068"/>
            <a:ext cx="2034504" cy="594079"/>
          </a:xfrm>
          <a:prstGeom prst="rect">
            <a:avLst/>
          </a:prstGeom>
          <a:ln w="12700">
            <a:miter lim="400000"/>
          </a:ln>
          <a:effectLst>
            <a:outerShdw blurRad="368300" dist="101600" rotWithShape="0">
              <a:srgbClr val="000000">
                <a:alpha val="75000"/>
              </a:srgbClr>
            </a:outerShdw>
            <a:reflection stA="3652" endPos="40000" dir="5400000" sy="-100000" algn="bl" rotWithShape="0"/>
          </a:effectLst>
        </p:spPr>
      </p:pic>
      <p:sp>
        <p:nvSpPr>
          <p:cNvPr id="13" name="Title Text"/>
          <p:cNvSpPr txBox="1">
            <a:spLocks noGrp="1"/>
          </p:cNvSpPr>
          <p:nvPr>
            <p:ph type="title"/>
          </p:nvPr>
        </p:nvSpPr>
        <p:spPr>
          <a:xfrm>
            <a:off x="3977511" y="1053846"/>
            <a:ext cx="4236976" cy="848362"/>
          </a:xfrm>
          <a:prstGeom prst="rect">
            <a:avLst/>
          </a:prstGeom>
        </p:spPr>
        <p:txBody>
          <a:bodyPr/>
          <a:lstStyle>
            <a:lvl1pPr>
              <a:defRPr sz="3200"/>
            </a:lvl1pPr>
          </a:lstStyle>
          <a:p>
            <a:r>
              <a:t>Title Text</a:t>
            </a:r>
          </a:p>
        </p:txBody>
      </p:sp>
      <p:sp>
        <p:nvSpPr>
          <p:cNvPr id="14" name="Body Level One…"/>
          <p:cNvSpPr txBox="1">
            <a:spLocks noGrp="1"/>
          </p:cNvSpPr>
          <p:nvPr>
            <p:ph type="body" sz="quarter" idx="1"/>
          </p:nvPr>
        </p:nvSpPr>
        <p:spPr>
          <a:xfrm>
            <a:off x="1828800" y="3840479"/>
            <a:ext cx="8534400" cy="1714502"/>
          </a:xfrm>
          <a:prstGeom prst="rect">
            <a:avLst/>
          </a:prstGeom>
        </p:spPr>
        <p:txBody>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FEFCDD"/>
            </a:gs>
            <a:gs pos="100000">
              <a:srgbClr val="38571A"/>
            </a:gs>
          </a:gsLst>
          <a:lin ang="6480000" scaled="0"/>
        </a:grad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3977511" y="1053846"/>
            <a:ext cx="4236976" cy="848362"/>
          </a:xfrm>
          <a:prstGeom prst="rect">
            <a:avLst/>
          </a:prstGeom>
        </p:spPr>
        <p:txBody>
          <a:bodyPr/>
          <a:lstStyle>
            <a:lvl1pPr>
              <a:defRPr sz="3200"/>
            </a:lvl1pPr>
          </a:lstStyle>
          <a:p>
            <a:r>
              <a:t>Title Text</a:t>
            </a:r>
          </a:p>
        </p:txBody>
      </p:sp>
      <p:sp>
        <p:nvSpPr>
          <p:cNvPr id="23" name="Body Level One…"/>
          <p:cNvSpPr txBox="1">
            <a:spLocks noGrp="1"/>
          </p:cNvSpPr>
          <p:nvPr>
            <p:ph type="body" sz="quarter" idx="1"/>
          </p:nvPr>
        </p:nvSpPr>
        <p:spPr>
          <a:xfrm>
            <a:off x="1828800" y="3840479"/>
            <a:ext cx="8534400" cy="1714502"/>
          </a:xfrm>
          <a:prstGeom prst="rect">
            <a:avLst/>
          </a:prstGeom>
        </p:spPr>
        <p:txBody>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pic>
        <p:nvPicPr>
          <p:cNvPr id="24" name="vision-Logo-250.png" descr="vision-Logo-250.png"/>
          <p:cNvPicPr>
            <a:picLocks noChangeAspect="1"/>
          </p:cNvPicPr>
          <p:nvPr/>
        </p:nvPicPr>
        <p:blipFill>
          <a:blip r:embed="rId2"/>
          <a:stretch>
            <a:fillRect/>
          </a:stretch>
        </p:blipFill>
        <p:spPr>
          <a:xfrm>
            <a:off x="8740717" y="239046"/>
            <a:ext cx="3154236" cy="921041"/>
          </a:xfrm>
          <a:prstGeom prst="rect">
            <a:avLst/>
          </a:prstGeom>
          <a:ln w="12700">
            <a:miter lim="400000"/>
          </a:ln>
          <a:effectLst>
            <a:outerShdw blurRad="368300" dist="101600" rotWithShape="0">
              <a:srgbClr val="000000">
                <a:alpha val="75000"/>
              </a:srgbClr>
            </a:outerShdw>
            <a:reflection stA="3652" endPos="40000" dir="5400000" sy="-100000" algn="bl" rotWithShape="0"/>
          </a:effectLst>
        </p:spPr>
      </p:pic>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2" name="vision-Logo-250.png" descr="vision-Logo-250.png"/>
          <p:cNvPicPr>
            <a:picLocks noChangeAspect="1"/>
          </p:cNvPicPr>
          <p:nvPr/>
        </p:nvPicPr>
        <p:blipFill>
          <a:blip r:embed="rId2"/>
          <a:stretch>
            <a:fillRect/>
          </a:stretch>
        </p:blipFill>
        <p:spPr>
          <a:xfrm>
            <a:off x="10055328" y="105068"/>
            <a:ext cx="2034504" cy="594079"/>
          </a:xfrm>
          <a:prstGeom prst="rect">
            <a:avLst/>
          </a:prstGeom>
          <a:ln w="12700">
            <a:miter lim="400000"/>
          </a:ln>
          <a:effectLst>
            <a:outerShdw blurRad="368300" dist="101600" rotWithShape="0">
              <a:srgbClr val="000000">
                <a:alpha val="75000"/>
              </a:srgbClr>
            </a:outerShdw>
            <a:reflection stA="3652" endPos="40000" dir="5400000" sy="-100000" algn="bl" rotWithShape="0"/>
          </a:effectLst>
        </p:spPr>
      </p:pic>
      <p:sp>
        <p:nvSpPr>
          <p:cNvPr id="43" name="Title Text"/>
          <p:cNvSpPr txBox="1">
            <a:spLocks noGrp="1"/>
          </p:cNvSpPr>
          <p:nvPr>
            <p:ph type="title"/>
          </p:nvPr>
        </p:nvSpPr>
        <p:spPr>
          <a:xfrm>
            <a:off x="838200" y="0"/>
            <a:ext cx="10515600" cy="1467104"/>
          </a:xfrm>
          <a:prstGeom prst="rect">
            <a:avLst/>
          </a:prstGeom>
        </p:spPr>
        <p:txBody>
          <a:bodyPr/>
          <a:lstStyle>
            <a:lvl1pPr>
              <a:defRPr sz="3200"/>
            </a:lvl1pPr>
          </a:lstStyle>
          <a:p>
            <a:r>
              <a:t>Title Text</a:t>
            </a:r>
          </a:p>
        </p:txBody>
      </p:sp>
      <p:sp>
        <p:nvSpPr>
          <p:cNvPr id="44" name="Body Level One…"/>
          <p:cNvSpPr txBox="1">
            <a:spLocks noGrp="1"/>
          </p:cNvSpPr>
          <p:nvPr>
            <p:ph type="body" sz="half" idx="1"/>
          </p:nvPr>
        </p:nvSpPr>
        <p:spPr>
          <a:xfrm>
            <a:off x="609600" y="1577338"/>
            <a:ext cx="5303521" cy="4526283"/>
          </a:xfrm>
          <a:prstGeom prst="rect">
            <a:avLst/>
          </a:prstGeom>
        </p:spPr>
        <p:txBody>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52" name="vision-Logo-250.png" descr="vision-Logo-250.png"/>
          <p:cNvPicPr>
            <a:picLocks noChangeAspect="1"/>
          </p:cNvPicPr>
          <p:nvPr/>
        </p:nvPicPr>
        <p:blipFill>
          <a:blip r:embed="rId2"/>
          <a:stretch>
            <a:fillRect/>
          </a:stretch>
        </p:blipFill>
        <p:spPr>
          <a:xfrm>
            <a:off x="10055328" y="105068"/>
            <a:ext cx="2034504" cy="594079"/>
          </a:xfrm>
          <a:prstGeom prst="rect">
            <a:avLst/>
          </a:prstGeom>
          <a:ln w="12700">
            <a:miter lim="400000"/>
          </a:ln>
          <a:effectLst>
            <a:outerShdw blurRad="368300" dist="101600" rotWithShape="0">
              <a:srgbClr val="000000">
                <a:alpha val="75000"/>
              </a:srgbClr>
            </a:outerShdw>
            <a:reflection stA="3652" endPos="40000" dir="5400000" sy="-100000" algn="bl" rotWithShape="0"/>
          </a:effectLst>
        </p:spPr>
      </p:pic>
      <p:sp>
        <p:nvSpPr>
          <p:cNvPr id="53" name="Title Text"/>
          <p:cNvSpPr txBox="1">
            <a:spLocks noGrp="1"/>
          </p:cNvSpPr>
          <p:nvPr>
            <p:ph type="title"/>
          </p:nvPr>
        </p:nvSpPr>
        <p:spPr>
          <a:xfrm>
            <a:off x="838200" y="0"/>
            <a:ext cx="10515600" cy="1467104"/>
          </a:xfrm>
          <a:prstGeom prst="rect">
            <a:avLst/>
          </a:prstGeom>
        </p:spPr>
        <p:txBody>
          <a:bodyPr/>
          <a:lstStyle>
            <a:lvl1pPr>
              <a:defRPr sz="3200"/>
            </a:lvl1p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1" name="vision-Logo-250.png" descr="vision-Logo-250.png"/>
          <p:cNvPicPr>
            <a:picLocks noChangeAspect="1"/>
          </p:cNvPicPr>
          <p:nvPr/>
        </p:nvPicPr>
        <p:blipFill>
          <a:blip r:embed="rId2"/>
          <a:stretch>
            <a:fillRect/>
          </a:stretch>
        </p:blipFill>
        <p:spPr>
          <a:xfrm>
            <a:off x="10055328" y="105068"/>
            <a:ext cx="2034504" cy="594079"/>
          </a:xfrm>
          <a:prstGeom prst="rect">
            <a:avLst/>
          </a:prstGeom>
          <a:ln w="12700">
            <a:miter lim="400000"/>
          </a:ln>
          <a:effectLst>
            <a:outerShdw blurRad="368300" dist="101600" rotWithShape="0">
              <a:srgbClr val="000000">
                <a:alpha val="75000"/>
              </a:srgbClr>
            </a:outerShdw>
            <a:reflection stA="3652" endPos="40000" dir="5400000" sy="-100000" algn="bl" rotWithShape="0"/>
          </a:effectLst>
        </p:spPr>
      </p:pic>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2D5"/>
        </a:solidFill>
        <a:effectLst/>
      </p:bgPr>
    </p:bg>
    <p:spTree>
      <p:nvGrpSpPr>
        <p:cNvPr id="1" name=""/>
        <p:cNvGrpSpPr/>
        <p:nvPr/>
      </p:nvGrpSpPr>
      <p:grpSpPr>
        <a:xfrm>
          <a:off x="0" y="0"/>
          <a:ext cx="0" cy="0"/>
          <a:chOff x="0" y="0"/>
          <a:chExt cx="0" cy="0"/>
        </a:xfrm>
      </p:grpSpPr>
      <p:pic>
        <p:nvPicPr>
          <p:cNvPr id="69" name="vision-Logo-250.png" descr="vision-Logo-250.png"/>
          <p:cNvPicPr>
            <a:picLocks noChangeAspect="1"/>
          </p:cNvPicPr>
          <p:nvPr/>
        </p:nvPicPr>
        <p:blipFill>
          <a:blip r:embed="rId2"/>
          <a:stretch>
            <a:fillRect/>
          </a:stretch>
        </p:blipFill>
        <p:spPr>
          <a:xfrm>
            <a:off x="10055328" y="105068"/>
            <a:ext cx="2034504" cy="594079"/>
          </a:xfrm>
          <a:prstGeom prst="rect">
            <a:avLst/>
          </a:prstGeom>
          <a:ln w="12700">
            <a:miter lim="400000"/>
          </a:ln>
          <a:effectLst>
            <a:outerShdw blurRad="368300" dist="101600" rotWithShape="0">
              <a:srgbClr val="000000">
                <a:alpha val="75000"/>
              </a:srgbClr>
            </a:outerShdw>
            <a:reflection stA="3652" endPos="40000" dir="5400000" sy="-100000" algn="bl" rotWithShape="0"/>
          </a:effectLst>
        </p:spPr>
      </p:pic>
      <p:sp>
        <p:nvSpPr>
          <p:cNvPr id="70" name="Slide Number"/>
          <p:cNvSpPr txBox="1">
            <a:spLocks noGrp="1"/>
          </p:cNvSpPr>
          <p:nvPr>
            <p:ph type="sldNum" sz="quarter" idx="2"/>
          </p:nvPr>
        </p:nvSpPr>
        <p:spPr>
          <a:xfrm>
            <a:off x="11343680" y="6377940"/>
            <a:ext cx="238721" cy="241301"/>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pic>
        <p:nvPicPr>
          <p:cNvPr id="84" name="vision-Logo-250.png" descr="vision-Logo-250.png"/>
          <p:cNvPicPr>
            <a:picLocks noChangeAspect="1"/>
          </p:cNvPicPr>
          <p:nvPr/>
        </p:nvPicPr>
        <p:blipFill>
          <a:blip r:embed="rId2"/>
          <a:stretch>
            <a:fillRect/>
          </a:stretch>
        </p:blipFill>
        <p:spPr>
          <a:xfrm>
            <a:off x="10055328" y="105070"/>
            <a:ext cx="2034501" cy="594076"/>
          </a:xfrm>
          <a:prstGeom prst="rect">
            <a:avLst/>
          </a:prstGeom>
          <a:ln w="12700">
            <a:miter lim="400000"/>
          </a:ln>
          <a:effectLst>
            <a:outerShdw blurRad="381000" dist="114300" rotWithShape="0">
              <a:srgbClr val="000000">
                <a:alpha val="75000"/>
              </a:srgbClr>
            </a:outerShdw>
            <a:reflection stA="3652" endPos="40000" dir="5400000" sy="-100000" algn="bl" rotWithShape="0"/>
          </a:effectLst>
        </p:spPr>
      </p:pic>
      <p:sp>
        <p:nvSpPr>
          <p:cNvPr id="85" name="Slide Number"/>
          <p:cNvSpPr txBox="1">
            <a:spLocks noGrp="1"/>
          </p:cNvSpPr>
          <p:nvPr>
            <p:ph type="sldNum" sz="quarter" idx="2"/>
          </p:nvPr>
        </p:nvSpPr>
        <p:spPr>
          <a:xfrm>
            <a:off x="5976340" y="6540500"/>
            <a:ext cx="232970" cy="236881"/>
          </a:xfrm>
          <a:prstGeom prst="rect">
            <a:avLst/>
          </a:prstGeom>
        </p:spPr>
        <p:txBody>
          <a:bodyPr lIns="25400" tIns="25400" rIns="25400" bIns="25400"/>
          <a:lstStyle>
            <a:lvl1pPr algn="ctr" defTabSz="412750">
              <a:defRPr sz="1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vision-Logo-250.png" descr="vision-Logo-250.png"/>
          <p:cNvPicPr>
            <a:picLocks noChangeAspect="1"/>
          </p:cNvPicPr>
          <p:nvPr/>
        </p:nvPicPr>
        <p:blipFill>
          <a:blip r:embed="rId10"/>
          <a:stretch>
            <a:fillRect/>
          </a:stretch>
        </p:blipFill>
        <p:spPr>
          <a:xfrm>
            <a:off x="9921351" y="56350"/>
            <a:ext cx="2034501" cy="594076"/>
          </a:xfrm>
          <a:prstGeom prst="rect">
            <a:avLst/>
          </a:prstGeom>
          <a:ln w="12700">
            <a:miter lim="400000"/>
          </a:ln>
          <a:effectLst>
            <a:outerShdw blurRad="381000" dist="114300" rotWithShape="0">
              <a:srgbClr val="000000">
                <a:alpha val="75000"/>
              </a:srgbClr>
            </a:outerShdw>
            <a:reflection stA="3652" endPos="40000" dir="5400000" sy="-100000" algn="bl" rotWithShape="0"/>
          </a:effectLst>
        </p:spPr>
      </p:pic>
      <p:sp>
        <p:nvSpPr>
          <p:cNvPr id="3" name="Title Text"/>
          <p:cNvSpPr txBox="1">
            <a:spLocks noGrp="1"/>
          </p:cNvSpPr>
          <p:nvPr>
            <p:ph type="title"/>
          </p:nvPr>
        </p:nvSpPr>
        <p:spPr>
          <a:xfrm>
            <a:off x="939188" y="102233"/>
            <a:ext cx="10313622" cy="1246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915669" y="1782777"/>
            <a:ext cx="10360661" cy="433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15427" y="6377940"/>
            <a:ext cx="266974" cy="279401"/>
          </a:xfrm>
          <a:prstGeom prst="rect">
            <a:avLst/>
          </a:prstGeom>
          <a:ln w="12700">
            <a:miter lim="400000"/>
          </a:ln>
        </p:spPr>
        <p:txBody>
          <a:bodyPr wrap="none" lIns="0" tIns="0" rIns="0" bIns="0">
            <a:spAutoFit/>
          </a:bodyPr>
          <a:lstStyle>
            <a:lvl1pPr algn="r">
              <a:defRPr>
                <a:solidFill>
                  <a:srgbClr val="888888"/>
                </a:solidFill>
                <a:latin typeface="+mn-lt"/>
                <a:ea typeface="+mn-ea"/>
                <a:cs typeface="+mn-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ransition spd="med"/>
  <p:txStyles>
    <p:titleStyle>
      <a:lvl1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1pPr>
      <a:lvl2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2pPr>
      <a:lvl3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3pPr>
      <a:lvl4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4pPr>
      <a:lvl5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5pPr>
      <a:lvl6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6pPr>
      <a:lvl7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7pPr>
      <a:lvl8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8pPr>
      <a:lvl9pPr marL="0" marR="0" indent="0" algn="l" defTabSz="914400" latinLnBrk="0">
        <a:lnSpc>
          <a:spcPct val="100000"/>
        </a:lnSpc>
        <a:spcBef>
          <a:spcPts val="0"/>
        </a:spcBef>
        <a:spcAft>
          <a:spcPts val="0"/>
        </a:spcAft>
        <a:buClrTx/>
        <a:buSzTx/>
        <a:buFontTx/>
        <a:buNone/>
        <a:tabLst/>
        <a:defRPr sz="4000" b="1" i="0" u="none" strike="noStrike" cap="none" spc="0" baseline="0">
          <a:solidFill>
            <a:srgbClr val="000000"/>
          </a:solidFill>
          <a:uFillTx/>
          <a:latin typeface="Times New Roman"/>
          <a:ea typeface="Times New Roman"/>
          <a:cs typeface="Times New Roman"/>
          <a:sym typeface="Times New Roman"/>
        </a:defRPr>
      </a:lvl9pPr>
    </p:titleStyle>
    <p:bodyStyle>
      <a:lvl1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1pPr>
      <a:lvl2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2pPr>
      <a:lvl3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3pPr>
      <a:lvl4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4pPr>
      <a:lvl5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5pPr>
      <a:lvl6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6pPr>
      <a:lvl7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7pPr>
      <a:lvl8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8pPr>
      <a:lvl9pPr marL="0" marR="0" indent="0" algn="l" defTabSz="914400" latinLnBrk="0">
        <a:lnSpc>
          <a:spcPct val="100000"/>
        </a:lnSpc>
        <a:spcBef>
          <a:spcPts val="0"/>
        </a:spcBef>
        <a:spcAft>
          <a:spcPts val="0"/>
        </a:spcAft>
        <a:buClrTx/>
        <a:buSzTx/>
        <a:buFontTx/>
        <a:buNone/>
        <a:tabLst/>
        <a:defRPr sz="3200" b="0" i="0" u="none" strike="noStrike" cap="none" spc="0" baseline="0">
          <a:solidFill>
            <a:srgbClr val="000000"/>
          </a:solidFill>
          <a:uFillTx/>
          <a:latin typeface="Times New Roman"/>
          <a:ea typeface="Times New Roman"/>
          <a:cs typeface="Times New Roman"/>
          <a:sym typeface="Times New Roman"/>
        </a:defRPr>
      </a:lvl9pPr>
    </p:bodyStyle>
    <p:otherStyle>
      <a:lvl1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1pPr>
      <a:lvl2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2pPr>
      <a:lvl3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3pPr>
      <a:lvl4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4pPr>
      <a:lvl5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5pPr>
      <a:lvl6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6pPr>
      <a:lvl7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7pPr>
      <a:lvl8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8pPr>
      <a:lvl9pPr marL="0" marR="0" indent="0" algn="r"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4"/>
          <p:cNvSpPr txBox="1"/>
          <p:nvPr/>
        </p:nvSpPr>
        <p:spPr>
          <a:xfrm>
            <a:off x="493611" y="3429000"/>
            <a:ext cx="11204778"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ctr">
              <a:spcBef>
                <a:spcPts val="100"/>
              </a:spcBef>
              <a:defRPr sz="6000" b="1" spc="-61">
                <a:latin typeface="Times New Roman"/>
                <a:ea typeface="Times New Roman"/>
                <a:cs typeface="Times New Roman"/>
                <a:sym typeface="Times New Roman"/>
              </a:defRPr>
            </a:lvl1pPr>
          </a:lstStyle>
          <a:p>
            <a:r>
              <a:rPr lang="en-GB" sz="6600" b="1" i="0" u="none" strike="noStrike" baseline="0" dirty="0">
                <a:solidFill>
                  <a:srgbClr val="221E1F"/>
                </a:solidFill>
                <a:latin typeface="Times New Roman" panose="02020603050405020304" pitchFamily="18" charset="0"/>
                <a:cs typeface="Times New Roman" panose="02020603050405020304" pitchFamily="18" charset="0"/>
              </a:rPr>
              <a:t>FETAL CIRCULATION </a:t>
            </a:r>
            <a:endParaRPr lang="en-GB" sz="6600" dirty="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6B2FF-C733-5529-8F62-8E5976FE2E55}"/>
              </a:ext>
            </a:extLst>
          </p:cNvPr>
          <p:cNvPicPr>
            <a:picLocks noChangeAspect="1"/>
          </p:cNvPicPr>
          <p:nvPr/>
        </p:nvPicPr>
        <p:blipFill>
          <a:blip r:embed="rId2"/>
          <a:stretch>
            <a:fillRect/>
          </a:stretch>
        </p:blipFill>
        <p:spPr>
          <a:xfrm>
            <a:off x="2030817" y="1136950"/>
            <a:ext cx="8093163" cy="5014467"/>
          </a:xfrm>
          <a:prstGeom prst="rect">
            <a:avLst/>
          </a:prstGeom>
        </p:spPr>
      </p:pic>
    </p:spTree>
    <p:extLst>
      <p:ext uri="{BB962C8B-B14F-4D97-AF65-F5344CB8AC3E}">
        <p14:creationId xmlns:p14="http://schemas.microsoft.com/office/powerpoint/2010/main" val="8038780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E9F1D-2FB0-B1A8-BD40-A7219CDE1786}"/>
              </a:ext>
            </a:extLst>
          </p:cNvPr>
          <p:cNvPicPr>
            <a:picLocks noChangeAspect="1"/>
          </p:cNvPicPr>
          <p:nvPr/>
        </p:nvPicPr>
        <p:blipFill>
          <a:blip r:embed="rId2"/>
          <a:stretch>
            <a:fillRect/>
          </a:stretch>
        </p:blipFill>
        <p:spPr>
          <a:xfrm>
            <a:off x="2196371" y="988719"/>
            <a:ext cx="7968640" cy="4487290"/>
          </a:xfrm>
          <a:prstGeom prst="rect">
            <a:avLst/>
          </a:prstGeom>
        </p:spPr>
      </p:pic>
    </p:spTree>
    <p:extLst>
      <p:ext uri="{BB962C8B-B14F-4D97-AF65-F5344CB8AC3E}">
        <p14:creationId xmlns:p14="http://schemas.microsoft.com/office/powerpoint/2010/main" val="31245156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1BB3B-79CF-6F68-A275-D376808D900E}"/>
              </a:ext>
            </a:extLst>
          </p:cNvPr>
          <p:cNvPicPr>
            <a:picLocks noChangeAspect="1"/>
          </p:cNvPicPr>
          <p:nvPr/>
        </p:nvPicPr>
        <p:blipFill>
          <a:blip r:embed="rId2"/>
          <a:stretch>
            <a:fillRect/>
          </a:stretch>
        </p:blipFill>
        <p:spPr>
          <a:xfrm>
            <a:off x="2258036" y="1571668"/>
            <a:ext cx="8236781" cy="4193271"/>
          </a:xfrm>
          <a:prstGeom prst="rect">
            <a:avLst/>
          </a:prstGeom>
        </p:spPr>
      </p:pic>
    </p:spTree>
    <p:extLst>
      <p:ext uri="{BB962C8B-B14F-4D97-AF65-F5344CB8AC3E}">
        <p14:creationId xmlns:p14="http://schemas.microsoft.com/office/powerpoint/2010/main" val="141510981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3D7CE-E37B-E827-6204-F7FA02D51DAB}"/>
              </a:ext>
            </a:extLst>
          </p:cNvPr>
          <p:cNvPicPr>
            <a:picLocks noChangeAspect="1"/>
          </p:cNvPicPr>
          <p:nvPr/>
        </p:nvPicPr>
        <p:blipFill>
          <a:blip r:embed="rId2"/>
          <a:stretch>
            <a:fillRect/>
          </a:stretch>
        </p:blipFill>
        <p:spPr>
          <a:xfrm>
            <a:off x="1761683" y="1303224"/>
            <a:ext cx="8275935" cy="4346647"/>
          </a:xfrm>
          <a:prstGeom prst="rect">
            <a:avLst/>
          </a:prstGeom>
        </p:spPr>
      </p:pic>
    </p:spTree>
    <p:extLst>
      <p:ext uri="{BB962C8B-B14F-4D97-AF65-F5344CB8AC3E}">
        <p14:creationId xmlns:p14="http://schemas.microsoft.com/office/powerpoint/2010/main" val="379890955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F8B9-6A90-DC20-124C-4FE172CCC989}"/>
            </a:ext>
          </a:extLst>
        </p:cNvPr>
        <p:cNvGrpSpPr/>
        <p:nvPr/>
      </p:nvGrpSpPr>
      <p:grpSpPr>
        <a:xfrm>
          <a:off x="0" y="0"/>
          <a:ext cx="0" cy="0"/>
          <a:chOff x="0" y="0"/>
          <a:chExt cx="0" cy="0"/>
        </a:xfrm>
      </p:grpSpPr>
      <p:pic>
        <p:nvPicPr>
          <p:cNvPr id="4" name="Picture 3" descr="A diagram of a flowchart&#10;&#10;AI-generated content may be incorrect.">
            <a:extLst>
              <a:ext uri="{FF2B5EF4-FFF2-40B4-BE49-F238E27FC236}">
                <a16:creationId xmlns:a16="http://schemas.microsoft.com/office/drawing/2014/main" id="{B8CBC83D-2FFD-F5C5-2197-6871D35CE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31" y="916358"/>
            <a:ext cx="11615738" cy="5025283"/>
          </a:xfrm>
          <a:prstGeom prst="rect">
            <a:avLst/>
          </a:prstGeom>
        </p:spPr>
      </p:pic>
      <p:sp>
        <p:nvSpPr>
          <p:cNvPr id="6" name="TextBox 5">
            <a:extLst>
              <a:ext uri="{FF2B5EF4-FFF2-40B4-BE49-F238E27FC236}">
                <a16:creationId xmlns:a16="http://schemas.microsoft.com/office/drawing/2014/main" id="{0A0E1567-CDDE-3964-F5C0-ECA08C8AFB0B}"/>
              </a:ext>
            </a:extLst>
          </p:cNvPr>
          <p:cNvSpPr txBox="1"/>
          <p:nvPr/>
        </p:nvSpPr>
        <p:spPr>
          <a:xfrm>
            <a:off x="3625452" y="6266139"/>
            <a:ext cx="604718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800" b="1" i="0" u="none" strike="noStrike" baseline="0" dirty="0">
                <a:solidFill>
                  <a:srgbClr val="221E1F"/>
                </a:solidFill>
                <a:latin typeface="Times New Roman" panose="02020603050405020304" pitchFamily="18" charset="0"/>
                <a:cs typeface="Times New Roman" panose="02020603050405020304" pitchFamily="18" charset="0"/>
              </a:rPr>
              <a:t>Scheme of </a:t>
            </a:r>
            <a:r>
              <a:rPr lang="en-GB" sz="2800" b="1" i="0" u="none" strike="noStrike" baseline="0" dirty="0" err="1">
                <a:solidFill>
                  <a:srgbClr val="221E1F"/>
                </a:solidFill>
                <a:latin typeface="Times New Roman" panose="02020603050405020304" pitchFamily="18" charset="0"/>
                <a:cs typeface="Times New Roman" panose="02020603050405020304" pitchFamily="18" charset="0"/>
              </a:rPr>
              <a:t>fetal</a:t>
            </a:r>
            <a:r>
              <a:rPr lang="en-GB" sz="2800" b="1" i="0" u="none" strike="noStrike" baseline="0" dirty="0">
                <a:solidFill>
                  <a:srgbClr val="221E1F"/>
                </a:solidFill>
                <a:latin typeface="Times New Roman" panose="02020603050405020304" pitchFamily="18" charset="0"/>
                <a:cs typeface="Times New Roman" panose="02020603050405020304" pitchFamily="18" charset="0"/>
              </a:rPr>
              <a:t> circulation </a:t>
            </a:r>
            <a:endParaRPr lang="en-GB"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234434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DF0C4-852D-B675-882D-0D8E81E89A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2B9F5D-5AD1-3FE5-CBAD-178897A2CA78}"/>
              </a:ext>
            </a:extLst>
          </p:cNvPr>
          <p:cNvSpPr txBox="1"/>
          <p:nvPr/>
        </p:nvSpPr>
        <p:spPr>
          <a:xfrm>
            <a:off x="457200" y="186244"/>
            <a:ext cx="8847534"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b="1" i="0" u="none" strike="noStrike" baseline="0" dirty="0">
                <a:solidFill>
                  <a:srgbClr val="A31217"/>
                </a:solidFill>
                <a:latin typeface="Times New Roman" panose="02020603050405020304" pitchFamily="18" charset="0"/>
                <a:cs typeface="Times New Roman" panose="02020603050405020304" pitchFamily="18" charset="0"/>
              </a:rPr>
              <a:t>CHANGES OF THE FETAL CIRCULATION AT BIRTH </a:t>
            </a:r>
            <a:endParaRPr lang="en-US" sz="3200" b="0" i="0" u="none" strike="noStrike" baseline="0" dirty="0">
              <a:solidFill>
                <a:srgbClr val="A31217"/>
              </a:solidFill>
              <a:latin typeface="Times New Roman" panose="02020603050405020304" pitchFamily="18" charset="0"/>
              <a:cs typeface="Times New Roman" panose="02020603050405020304" pitchFamily="18" charset="0"/>
            </a:endParaRPr>
          </a:p>
          <a:p>
            <a:pPr algn="just"/>
            <a:r>
              <a:rPr lang="en-US" sz="3200" b="0" i="0" u="none" strike="noStrike" baseline="0" dirty="0">
                <a:solidFill>
                  <a:srgbClr val="221E1F"/>
                </a:solidFill>
                <a:latin typeface="Times New Roman" panose="02020603050405020304" pitchFamily="18" charset="0"/>
                <a:cs typeface="Times New Roman" panose="02020603050405020304" pitchFamily="18" charset="0"/>
              </a:rPr>
              <a:t>The following changes occur at birth </a:t>
            </a:r>
            <a:endParaRPr lang="en-GB"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972322B-5277-390B-F699-0375126884F7}"/>
              </a:ext>
            </a:extLst>
          </p:cNvPr>
          <p:cNvSpPr txBox="1"/>
          <p:nvPr/>
        </p:nvSpPr>
        <p:spPr>
          <a:xfrm>
            <a:off x="185738" y="1977508"/>
            <a:ext cx="11615738" cy="4031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just">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Closure of the umbilical arteries: </a:t>
            </a:r>
            <a:r>
              <a:rPr lang="en-US" sz="3200" b="0" i="0" u="none" strike="noStrike" baseline="0" dirty="0">
                <a:solidFill>
                  <a:srgbClr val="221E1F"/>
                </a:solidFill>
                <a:latin typeface="Times New Roman" panose="02020603050405020304" pitchFamily="18" charset="0"/>
                <a:cs typeface="Times New Roman" panose="02020603050405020304" pitchFamily="18" charset="0"/>
              </a:rPr>
              <a:t>The arteries are functionally closed after a few minutes of birth but the complete obliteration of the lumen takes 2-3 months. They got filled with connective tissue and the distal portions of the umbilical arteries become fibrous cords called the medial umbilical ligaments. </a:t>
            </a:r>
          </a:p>
          <a:p>
            <a:pPr marL="457200" indent="-457200" algn="just">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Closure of the umbilical vein: </a:t>
            </a:r>
            <a:r>
              <a:rPr lang="en-US" sz="3200" b="0" i="0" u="none" strike="noStrike" baseline="0" dirty="0">
                <a:solidFill>
                  <a:srgbClr val="221E1F"/>
                </a:solidFill>
                <a:latin typeface="Times New Roman" panose="02020603050405020304" pitchFamily="18" charset="0"/>
                <a:cs typeface="Times New Roman" panose="02020603050405020304" pitchFamily="18" charset="0"/>
              </a:rPr>
              <a:t>The umbilical vein collapses but remains as ligamentum teres, a structure that attaches the umbilicus to the liver. </a:t>
            </a:r>
          </a:p>
        </p:txBody>
      </p:sp>
    </p:spTree>
    <p:extLst>
      <p:ext uri="{BB962C8B-B14F-4D97-AF65-F5344CB8AC3E}">
        <p14:creationId xmlns:p14="http://schemas.microsoft.com/office/powerpoint/2010/main" val="27748787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72FCA-ABBF-55BE-7FC9-6E8E5B9151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2CA9B7-6ED7-4F06-577B-AA23B684C322}"/>
              </a:ext>
            </a:extLst>
          </p:cNvPr>
          <p:cNvSpPr txBox="1"/>
          <p:nvPr/>
        </p:nvSpPr>
        <p:spPr>
          <a:xfrm>
            <a:off x="289322" y="1413063"/>
            <a:ext cx="11613356"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Closure of the ductus venosus: </a:t>
            </a:r>
            <a:r>
              <a:rPr lang="en-US" sz="3200" b="0" i="0" u="none" strike="noStrike" baseline="0" dirty="0">
                <a:solidFill>
                  <a:srgbClr val="221E1F"/>
                </a:solidFill>
                <a:latin typeface="Times New Roman" panose="02020603050405020304" pitchFamily="18" charset="0"/>
                <a:cs typeface="Times New Roman" panose="02020603050405020304" pitchFamily="18" charset="0"/>
              </a:rPr>
              <a:t>It is turned into a fibrous cord present on the inferior surface of the liver called ligamentum venous .</a:t>
            </a:r>
          </a:p>
          <a:p>
            <a:pPr marL="457200" indent="-457200">
              <a:buFont typeface="Arial" panose="020B0604020202020204" pitchFamily="34" charset="0"/>
              <a:buChar char="•"/>
            </a:pPr>
            <a:endParaRPr lang="en-US" sz="3200" b="1" i="0" u="none" strike="noStrike" baseline="0" dirty="0">
              <a:solidFill>
                <a:srgbClr val="221E1F"/>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Closure of the ductus arteriosus: </a:t>
            </a:r>
            <a:r>
              <a:rPr lang="en-US" sz="3200" b="0" i="0" u="none" strike="noStrike" baseline="0" dirty="0">
                <a:solidFill>
                  <a:srgbClr val="221E1F"/>
                </a:solidFill>
                <a:latin typeface="Times New Roman" panose="02020603050405020304" pitchFamily="18" charset="0"/>
                <a:cs typeface="Times New Roman" panose="02020603050405020304" pitchFamily="18" charset="0"/>
              </a:rPr>
              <a:t>It is closed as soon as the pulmonary circulation activates. It will take about 1-3 months for its complete anatomical closure and become ligamentum arteriosum. </a:t>
            </a:r>
          </a:p>
          <a:p>
            <a:pPr marL="457200" indent="-457200" algn="just">
              <a:buFont typeface="Arial" panose="020B0604020202020204" pitchFamily="34" charset="0"/>
              <a:buChar char="•"/>
            </a:pPr>
            <a:endParaRPr lang="en-US" sz="3200" b="0" i="0" u="none" strike="noStrike" baseline="0" dirty="0">
              <a:solidFill>
                <a:srgbClr val="221E1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77417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27FCB-2988-C40B-FF97-84CA0A932A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CFA238-FF66-1ADA-EB6E-15E0C61EE87A}"/>
              </a:ext>
            </a:extLst>
          </p:cNvPr>
          <p:cNvSpPr txBox="1"/>
          <p:nvPr/>
        </p:nvSpPr>
        <p:spPr>
          <a:xfrm>
            <a:off x="514350" y="1058792"/>
            <a:ext cx="10815638" cy="4435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just">
              <a:lnSpc>
                <a:spcPct val="150000"/>
              </a:lnSpc>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Closure of foramen </a:t>
            </a:r>
            <a:r>
              <a:rPr lang="en-US" sz="3200" b="1" i="0" u="none" strike="noStrike" baseline="0" dirty="0" err="1">
                <a:solidFill>
                  <a:srgbClr val="221E1F"/>
                </a:solidFill>
                <a:latin typeface="Times New Roman" panose="02020603050405020304" pitchFamily="18" charset="0"/>
                <a:cs typeface="Times New Roman" panose="02020603050405020304" pitchFamily="18" charset="0"/>
              </a:rPr>
              <a:t>ovale</a:t>
            </a:r>
            <a:r>
              <a:rPr lang="en-US" sz="3200" b="1" i="0" u="none" strike="noStrike" baseline="0" dirty="0">
                <a:solidFill>
                  <a:srgbClr val="221E1F"/>
                </a:solidFill>
                <a:latin typeface="Times New Roman" panose="02020603050405020304" pitchFamily="18" charset="0"/>
                <a:cs typeface="Times New Roman" panose="02020603050405020304" pitchFamily="18" charset="0"/>
              </a:rPr>
              <a:t>: </a:t>
            </a:r>
            <a:r>
              <a:rPr lang="en-US" sz="3200" b="0" i="0" u="none" strike="noStrike" baseline="0" dirty="0">
                <a:solidFill>
                  <a:srgbClr val="221E1F"/>
                </a:solidFill>
                <a:latin typeface="Times New Roman" panose="02020603050405020304" pitchFamily="18" charset="0"/>
                <a:cs typeface="Times New Roman" panose="02020603050405020304" pitchFamily="18" charset="0"/>
              </a:rPr>
              <a:t>It can only close by an increased pressure of the left atrium combined with a decreased pressure on the right atrium. Functional closure of the foramen </a:t>
            </a:r>
            <a:r>
              <a:rPr lang="en-US" sz="3200" b="0" i="0" u="none" strike="noStrike" baseline="0" dirty="0" err="1">
                <a:solidFill>
                  <a:srgbClr val="221E1F"/>
                </a:solidFill>
                <a:latin typeface="Times New Roman" panose="02020603050405020304" pitchFamily="18" charset="0"/>
                <a:cs typeface="Times New Roman" panose="02020603050405020304" pitchFamily="18" charset="0"/>
              </a:rPr>
              <a:t>ovale</a:t>
            </a:r>
            <a:r>
              <a:rPr lang="en-US" sz="3200" b="0" i="0" u="none" strike="noStrike" baseline="0" dirty="0">
                <a:solidFill>
                  <a:srgbClr val="221E1F"/>
                </a:solidFill>
                <a:latin typeface="Times New Roman" panose="02020603050405020304" pitchFamily="18" charset="0"/>
                <a:cs typeface="Times New Roman" panose="02020603050405020304" pitchFamily="18" charset="0"/>
              </a:rPr>
              <a:t> occurs soon after birth to form a depression in the interatrial septum known as fossa ovalis. It takes about 1 year to anatomically close the </a:t>
            </a:r>
            <a:r>
              <a:rPr lang="en-US" sz="3200" b="0" i="0" u="none" strike="noStrike" baseline="0" dirty="0" err="1">
                <a:solidFill>
                  <a:srgbClr val="221E1F"/>
                </a:solidFill>
                <a:latin typeface="Times New Roman" panose="02020603050405020304" pitchFamily="18" charset="0"/>
                <a:cs typeface="Times New Roman" panose="02020603050405020304" pitchFamily="18" charset="0"/>
              </a:rPr>
              <a:t>ovale</a:t>
            </a:r>
            <a:r>
              <a:rPr lang="en-US" sz="3200" b="0" i="0" u="none" strike="noStrike" baseline="0" dirty="0">
                <a:solidFill>
                  <a:srgbClr val="221E1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618591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DFBCC2C6-8083-4405-931C-B23C9E326E43.png" descr="DFBCC2C6-8083-4405-931C-B23C9E326E43.png"/>
          <p:cNvPicPr>
            <a:picLocks noChangeAspect="1"/>
          </p:cNvPicPr>
          <p:nvPr/>
        </p:nvPicPr>
        <p:blipFill>
          <a:blip r:embed="rId2"/>
          <a:stretch>
            <a:fillRect/>
          </a:stretch>
        </p:blipFill>
        <p:spPr>
          <a:xfrm>
            <a:off x="2666999" y="-2"/>
            <a:ext cx="6858001" cy="685800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INTRODUCTION"/>
          <p:cNvSpPr txBox="1"/>
          <p:nvPr/>
        </p:nvSpPr>
        <p:spPr>
          <a:xfrm>
            <a:off x="438978" y="62918"/>
            <a:ext cx="4371860" cy="67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4200" b="1">
                <a:solidFill>
                  <a:srgbClr val="8D1D21"/>
                </a:solidFill>
                <a:latin typeface="Times New Roman"/>
                <a:ea typeface="Times New Roman"/>
                <a:cs typeface="Times New Roman"/>
                <a:sym typeface="Times New Roman"/>
              </a:defRPr>
            </a:lvl1pPr>
          </a:lstStyle>
          <a:p>
            <a:r>
              <a:t>INTRODUCTION</a:t>
            </a:r>
          </a:p>
        </p:txBody>
      </p:sp>
      <p:sp>
        <p:nvSpPr>
          <p:cNvPr id="3" name="TextBox 2">
            <a:extLst>
              <a:ext uri="{FF2B5EF4-FFF2-40B4-BE49-F238E27FC236}">
                <a16:creationId xmlns:a16="http://schemas.microsoft.com/office/drawing/2014/main" id="{E1ACB23B-4C0B-72F0-DE14-9D81E90736BC}"/>
              </a:ext>
            </a:extLst>
          </p:cNvPr>
          <p:cNvSpPr txBox="1"/>
          <p:nvPr/>
        </p:nvSpPr>
        <p:spPr>
          <a:xfrm>
            <a:off x="320810" y="741297"/>
            <a:ext cx="11871190" cy="517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50000"/>
              </a:lnSpc>
            </a:pPr>
            <a:r>
              <a:rPr lang="en-US" sz="3200" b="0" i="0" u="none" strike="noStrike" baseline="0" dirty="0">
                <a:solidFill>
                  <a:srgbClr val="221E1F"/>
                </a:solidFill>
                <a:latin typeface="Times New Roman" panose="02020603050405020304" pitchFamily="18" charset="0"/>
                <a:cs typeface="Times New Roman" panose="02020603050405020304" pitchFamily="18" charset="0"/>
              </a:rPr>
              <a:t>The circulatory system of the fetus is known as fetal circulation. It is present only in the fetus. It contains some special structures that help the developing fetus to exchange material with the mother. </a:t>
            </a:r>
          </a:p>
          <a:p>
            <a:pPr algn="just">
              <a:lnSpc>
                <a:spcPct val="150000"/>
              </a:lnSpc>
            </a:pPr>
            <a:r>
              <a:rPr lang="en-US" sz="3200" b="0" i="0" u="none" strike="noStrike" baseline="0" dirty="0">
                <a:solidFill>
                  <a:srgbClr val="221E1F"/>
                </a:solidFill>
                <a:latin typeface="Times New Roman" panose="02020603050405020304" pitchFamily="18" charset="0"/>
                <a:cs typeface="Times New Roman" panose="02020603050405020304" pitchFamily="18" charset="0"/>
              </a:rPr>
              <a:t>The special structures are the following: </a:t>
            </a:r>
          </a:p>
          <a:p>
            <a:pPr marL="285750" indent="-285750">
              <a:lnSpc>
                <a:spcPct val="150000"/>
              </a:lnSpc>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Ductus venosus</a:t>
            </a:r>
            <a:endParaRPr lang="en-US" sz="3200" b="0" i="0" u="none" strike="noStrike" baseline="0" dirty="0">
              <a:solidFill>
                <a:srgbClr val="221E1F"/>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Foramen </a:t>
            </a:r>
            <a:r>
              <a:rPr lang="en-US" sz="3200" b="1" i="0" u="none" strike="noStrike" baseline="0" dirty="0" err="1">
                <a:solidFill>
                  <a:srgbClr val="221E1F"/>
                </a:solidFill>
                <a:latin typeface="Times New Roman" panose="02020603050405020304" pitchFamily="18" charset="0"/>
                <a:cs typeface="Times New Roman" panose="02020603050405020304" pitchFamily="18" charset="0"/>
              </a:rPr>
              <a:t>ovale</a:t>
            </a:r>
            <a:endParaRPr lang="en-US" sz="3200" b="0" i="0" u="none" strike="noStrike" baseline="0" dirty="0">
              <a:solidFill>
                <a:srgbClr val="221E1F"/>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3200" b="1" i="0" u="none" strike="noStrike" baseline="0" dirty="0">
                <a:solidFill>
                  <a:srgbClr val="221E1F"/>
                </a:solidFill>
                <a:latin typeface="Times New Roman" panose="02020603050405020304" pitchFamily="18" charset="0"/>
                <a:cs typeface="Times New Roman" panose="02020603050405020304" pitchFamily="18" charset="0"/>
              </a:rPr>
              <a:t>Ductus arteriosus</a:t>
            </a:r>
            <a:endParaRPr lang="en-US" sz="3200" b="0" i="0" u="none" strike="noStrike" baseline="0" dirty="0">
              <a:solidFill>
                <a:srgbClr val="221E1F"/>
              </a:solidFill>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5-10-02 at 6.56.13 PM">
            <a:hlinkClick r:id="" action="ppaction://media"/>
            <a:extLst>
              <a:ext uri="{FF2B5EF4-FFF2-40B4-BE49-F238E27FC236}">
                <a16:creationId xmlns:a16="http://schemas.microsoft.com/office/drawing/2014/main" id="{0FEF28A8-F47D-7F03-1D04-82DDBD9BD1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3120" y="1225405"/>
            <a:ext cx="9550901" cy="4407189"/>
          </a:xfrm>
          <a:prstGeom prst="rect">
            <a:avLst/>
          </a:prstGeom>
        </p:spPr>
      </p:pic>
    </p:spTree>
    <p:extLst>
      <p:ext uri="{BB962C8B-B14F-4D97-AF65-F5344CB8AC3E}">
        <p14:creationId xmlns:p14="http://schemas.microsoft.com/office/powerpoint/2010/main" val="23586218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4EC6-9D09-E8EF-1246-3EF9308F211D}"/>
            </a:ext>
          </a:extLst>
        </p:cNvPr>
        <p:cNvGrpSpPr/>
        <p:nvPr/>
      </p:nvGrpSpPr>
      <p:grpSpPr>
        <a:xfrm>
          <a:off x="0" y="0"/>
          <a:ext cx="0" cy="0"/>
          <a:chOff x="0" y="0"/>
          <a:chExt cx="0" cy="0"/>
        </a:xfrm>
      </p:grpSpPr>
      <p:pic>
        <p:nvPicPr>
          <p:cNvPr id="4" name="Picture 3" descr="A diagram of the internal organs&#10;&#10;AI-generated content may be incorrect.">
            <a:extLst>
              <a:ext uri="{FF2B5EF4-FFF2-40B4-BE49-F238E27FC236}">
                <a16:creationId xmlns:a16="http://schemas.microsoft.com/office/drawing/2014/main" id="{33ECD0E7-C542-35D3-8B52-CB48B6904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338" y="185223"/>
            <a:ext cx="6495475" cy="6487553"/>
          </a:xfrm>
          <a:prstGeom prst="rect">
            <a:avLst/>
          </a:prstGeom>
        </p:spPr>
      </p:pic>
      <p:sp>
        <p:nvSpPr>
          <p:cNvPr id="6" name="TextBox 5">
            <a:extLst>
              <a:ext uri="{FF2B5EF4-FFF2-40B4-BE49-F238E27FC236}">
                <a16:creationId xmlns:a16="http://schemas.microsoft.com/office/drawing/2014/main" id="{D6B2ABA6-8D60-7F32-A843-0EB2ED0199E4}"/>
              </a:ext>
            </a:extLst>
          </p:cNvPr>
          <p:cNvSpPr txBox="1"/>
          <p:nvPr/>
        </p:nvSpPr>
        <p:spPr>
          <a:xfrm>
            <a:off x="8368902" y="2200184"/>
            <a:ext cx="3823098"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i="0" u="none" strike="noStrike" baseline="0" dirty="0">
                <a:solidFill>
                  <a:srgbClr val="221E1F"/>
                </a:solidFill>
                <a:latin typeface="Times New Roman" panose="02020603050405020304" pitchFamily="18" charset="0"/>
                <a:cs typeface="Times New Roman" panose="02020603050405020304" pitchFamily="18" charset="0"/>
              </a:rPr>
              <a:t>Fetal circulation and changes at birth</a:t>
            </a:r>
          </a:p>
          <a:p>
            <a:r>
              <a:rPr lang="en-US" sz="2400" b="1" i="0" u="none" strike="noStrike" baseline="0" dirty="0">
                <a:solidFill>
                  <a:srgbClr val="221E1F"/>
                </a:solidFill>
                <a:latin typeface="Times New Roman" panose="02020603050405020304" pitchFamily="18" charset="0"/>
                <a:cs typeface="Times New Roman" panose="02020603050405020304" pitchFamily="18" charset="0"/>
              </a:rPr>
              <a:t> (a) fetal circulation</a:t>
            </a:r>
          </a:p>
          <a:p>
            <a:r>
              <a:rPr lang="en-US" sz="2400" b="1" i="0" u="none" strike="noStrike" baseline="0" dirty="0">
                <a:solidFill>
                  <a:srgbClr val="221E1F"/>
                </a:solidFill>
                <a:latin typeface="Times New Roman" panose="02020603050405020304" pitchFamily="18" charset="0"/>
                <a:cs typeface="Times New Roman" panose="02020603050405020304" pitchFamily="18" charset="0"/>
              </a:rPr>
              <a:t> (b) post-natal circulation</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5318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5DCCB-E33B-F266-72C4-535E7062B455}"/>
              </a:ext>
            </a:extLst>
          </p:cNvPr>
          <p:cNvSpPr txBox="1"/>
          <p:nvPr/>
        </p:nvSpPr>
        <p:spPr>
          <a:xfrm>
            <a:off x="200026" y="1290698"/>
            <a:ext cx="11430000" cy="36971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just">
              <a:lnSpc>
                <a:spcPct val="150000"/>
              </a:lnSpc>
              <a:buFont typeface="Arial" panose="020B0604020202020204" pitchFamily="34" charset="0"/>
              <a:buChar char="•"/>
            </a:pPr>
            <a:r>
              <a:rPr lang="en-US" sz="3200" b="0" i="0" u="none" strike="noStrike" baseline="0" dirty="0">
                <a:solidFill>
                  <a:srgbClr val="221E1F"/>
                </a:solidFill>
                <a:latin typeface="Times New Roman" panose="02020603050405020304" pitchFamily="18" charset="0"/>
                <a:cs typeface="Times New Roman" panose="02020603050405020304" pitchFamily="18" charset="0"/>
              </a:rPr>
              <a:t>Fetal circulation is different from the post-natal circulation because the various organs such as lungs, kidneys and gastrointestinal organs are not functional until birth. </a:t>
            </a:r>
          </a:p>
          <a:p>
            <a:pPr marL="285750" indent="-285750" algn="just">
              <a:lnSpc>
                <a:spcPct val="150000"/>
              </a:lnSpc>
              <a:buFont typeface="Arial" panose="020B0604020202020204" pitchFamily="34" charset="0"/>
              <a:buChar char="•"/>
            </a:pPr>
            <a:r>
              <a:rPr lang="en-US" sz="3200" b="0" i="0" u="none" strike="noStrike" baseline="0" dirty="0">
                <a:solidFill>
                  <a:srgbClr val="221E1F"/>
                </a:solidFill>
                <a:latin typeface="Times New Roman" panose="02020603050405020304" pitchFamily="18" charset="0"/>
                <a:cs typeface="Times New Roman" panose="02020603050405020304" pitchFamily="18" charset="0"/>
              </a:rPr>
              <a:t>Thus the developing fetus gets the nutrition from the mother through maternal blood and excretes the waste into it. </a:t>
            </a:r>
            <a:endParaRPr lang="en-GB" sz="3200" dirty="0">
              <a:latin typeface="Times New Roman" panose="02020603050405020304" pitchFamily="18" charset="0"/>
              <a:cs typeface="Times New Roman" panose="02020603050405020304" pitchFamily="18" charset="0"/>
            </a:endParaRPr>
          </a:p>
        </p:txBody>
      </p:sp>
      <p:sp>
        <p:nvSpPr>
          <p:cNvPr id="6" name="object 4">
            <a:extLst>
              <a:ext uri="{FF2B5EF4-FFF2-40B4-BE49-F238E27FC236}">
                <a16:creationId xmlns:a16="http://schemas.microsoft.com/office/drawing/2014/main" id="{AFE117F7-7BFA-7312-6C44-07D68C304632}"/>
              </a:ext>
            </a:extLst>
          </p:cNvPr>
          <p:cNvSpPr txBox="1"/>
          <p:nvPr/>
        </p:nvSpPr>
        <p:spPr>
          <a:xfrm>
            <a:off x="-2192439" y="285750"/>
            <a:ext cx="11204778"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ctr">
              <a:spcBef>
                <a:spcPts val="100"/>
              </a:spcBef>
              <a:defRPr sz="6000" b="1" spc="-61">
                <a:latin typeface="Times New Roman"/>
                <a:ea typeface="Times New Roman"/>
                <a:cs typeface="Times New Roman"/>
                <a:sym typeface="Times New Roman"/>
              </a:defRPr>
            </a:lvl1pPr>
          </a:lstStyle>
          <a:p>
            <a:r>
              <a:rPr lang="en-GB" sz="4000" b="1" i="0" u="none" strike="noStrike" baseline="0" dirty="0">
                <a:solidFill>
                  <a:srgbClr val="221E1F"/>
                </a:solidFill>
                <a:latin typeface="Times New Roman" panose="02020603050405020304" pitchFamily="18" charset="0"/>
                <a:cs typeface="Times New Roman" panose="02020603050405020304" pitchFamily="18" charset="0"/>
              </a:rPr>
              <a:t>FETAL CIRCULATION </a:t>
            </a:r>
            <a:endParaRPr lang="en-GB" sz="4000" dirty="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569DF-8136-4067-A7B0-C6A1715825D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346F8A-A3B3-F8A9-50B5-D77E664DA2ED}"/>
              </a:ext>
            </a:extLst>
          </p:cNvPr>
          <p:cNvSpPr txBox="1"/>
          <p:nvPr/>
        </p:nvSpPr>
        <p:spPr>
          <a:xfrm>
            <a:off x="273843" y="1706434"/>
            <a:ext cx="11644313" cy="36971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just">
              <a:lnSpc>
                <a:spcPct val="150000"/>
              </a:lnSpc>
              <a:buFont typeface="Arial" panose="020B0604020202020204" pitchFamily="34" charset="0"/>
              <a:buChar char="•"/>
            </a:pPr>
            <a:r>
              <a:rPr lang="en-US" sz="3200" b="0" i="0" u="none" strike="noStrike" baseline="0" dirty="0">
                <a:solidFill>
                  <a:srgbClr val="221E1F"/>
                </a:solidFill>
                <a:latin typeface="Times New Roman" panose="02020603050405020304" pitchFamily="18" charset="0"/>
                <a:cs typeface="Times New Roman" panose="02020603050405020304" pitchFamily="18" charset="0"/>
              </a:rPr>
              <a:t>The placenta is the structure through which the exchange between the mother and the fetus takes place. It is connected to the fetus by a umbilical cord. This umbilical cord contains 1 umbilical vein and 2 umbilical arteries. They branch into capillaries and merge with the placenta. </a:t>
            </a:r>
          </a:p>
        </p:txBody>
      </p:sp>
    </p:spTree>
    <p:extLst>
      <p:ext uri="{BB962C8B-B14F-4D97-AF65-F5344CB8AC3E}">
        <p14:creationId xmlns:p14="http://schemas.microsoft.com/office/powerpoint/2010/main" val="2005579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rstanding Fetal Circulation">
            <a:extLst>
              <a:ext uri="{FF2B5EF4-FFF2-40B4-BE49-F238E27FC236}">
                <a16:creationId xmlns:a16="http://schemas.microsoft.com/office/drawing/2014/main" id="{7152DFA2-870D-5690-5592-64BC6DAA7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126" y="322983"/>
            <a:ext cx="10136706" cy="570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9934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38E03-5209-E0CF-B14C-D9A8DF41AFCA}"/>
              </a:ext>
            </a:extLst>
          </p:cNvPr>
          <p:cNvPicPr>
            <a:picLocks noChangeAspect="1"/>
          </p:cNvPicPr>
          <p:nvPr/>
        </p:nvPicPr>
        <p:blipFill>
          <a:blip r:embed="rId2"/>
          <a:stretch>
            <a:fillRect/>
          </a:stretch>
        </p:blipFill>
        <p:spPr>
          <a:xfrm>
            <a:off x="2323192" y="1190994"/>
            <a:ext cx="7545615" cy="4253841"/>
          </a:xfrm>
          <a:prstGeom prst="rect">
            <a:avLst/>
          </a:prstGeom>
        </p:spPr>
      </p:pic>
    </p:spTree>
    <p:extLst>
      <p:ext uri="{BB962C8B-B14F-4D97-AF65-F5344CB8AC3E}">
        <p14:creationId xmlns:p14="http://schemas.microsoft.com/office/powerpoint/2010/main" val="3583275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50627-4537-25AE-0E81-FD66837FEFBE}"/>
              </a:ext>
            </a:extLst>
          </p:cNvPr>
          <p:cNvPicPr>
            <a:picLocks noChangeAspect="1"/>
          </p:cNvPicPr>
          <p:nvPr/>
        </p:nvPicPr>
        <p:blipFill>
          <a:blip r:embed="rId2"/>
          <a:stretch>
            <a:fillRect/>
          </a:stretch>
        </p:blipFill>
        <p:spPr>
          <a:xfrm>
            <a:off x="1789736" y="965166"/>
            <a:ext cx="8222949" cy="4531625"/>
          </a:xfrm>
          <a:prstGeom prst="rect">
            <a:avLst/>
          </a:prstGeom>
        </p:spPr>
      </p:pic>
    </p:spTree>
    <p:extLst>
      <p:ext uri="{BB962C8B-B14F-4D97-AF65-F5344CB8AC3E}">
        <p14:creationId xmlns:p14="http://schemas.microsoft.com/office/powerpoint/2010/main" val="2651806970"/>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TotalTime>
  <Words>383</Words>
  <Application>Microsoft Office PowerPoint</Application>
  <PresentationFormat>Widescreen</PresentationFormat>
  <Paragraphs>23</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Helvetica</vt:lpstr>
      <vt:lpstr>Helvetica Neue</vt:lpstr>
      <vt:lpstr>Helvetica Neue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Shireen Singh</cp:lastModifiedBy>
  <cp:revision>5</cp:revision>
  <dcterms:modified xsi:type="dcterms:W3CDTF">2025-10-03T16:34:10Z</dcterms:modified>
</cp:coreProperties>
</file>