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5" r:id="rId5"/>
    <p:sldId id="326" r:id="rId6"/>
    <p:sldId id="259" r:id="rId7"/>
    <p:sldId id="261" r:id="rId8"/>
    <p:sldId id="341" r:id="rId9"/>
    <p:sldId id="342" r:id="rId10"/>
    <p:sldId id="343" r:id="rId11"/>
    <p:sldId id="257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0" autoAdjust="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/>
          <a:lstStyle/>
          <a:p>
            <a:r>
              <a:rPr lang="en-US" dirty="0"/>
              <a:t>DRUGS USED IN THE TREATMENT OF URINARY SYSTEM DISORDERS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571"/>
            <a:ext cx="9144000" cy="103414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Mrs. Shireen </a:t>
            </a:r>
            <a:r>
              <a:rPr lang="en-US" dirty="0" err="1"/>
              <a:t>singh</a:t>
            </a:r>
            <a:r>
              <a:rPr lang="en-US" dirty="0"/>
              <a:t> </a:t>
            </a:r>
          </a:p>
          <a:p>
            <a:r>
              <a:rPr lang="en-US" dirty="0"/>
              <a:t>Assistant professor 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/>
          <a:p>
            <a:r>
              <a:rPr lang="en-US" dirty="0"/>
              <a:t>Functions of kidney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3" y="2325187"/>
            <a:ext cx="4788408" cy="379258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cap="none" dirty="0"/>
              <a:t>Filters the blood and help in formation of urine. </a:t>
            </a:r>
          </a:p>
          <a:p>
            <a:r>
              <a:rPr lang="en-US" cap="none" dirty="0"/>
              <a:t>Maintain water- electrolyte balance (acid-base balance). </a:t>
            </a:r>
          </a:p>
          <a:p>
            <a:r>
              <a:rPr lang="en-US" cap="none" dirty="0"/>
              <a:t>Production and secretion of erythropoietin (hormone help in RBC production) and renin (enzyme that regulate BP). </a:t>
            </a:r>
          </a:p>
        </p:txBody>
      </p:sp>
      <p:pic>
        <p:nvPicPr>
          <p:cNvPr id="8" name="Picture Placeholder 7" descr="Pipette diffusing dyes in flasks">
            <a:extLst>
              <a:ext uri="{FF2B5EF4-FFF2-40B4-BE49-F238E27FC236}">
                <a16:creationId xmlns:a16="http://schemas.microsoft.com/office/drawing/2014/main" id="{9DA934D8-2609-4227-78DF-CF8F07A2F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5687568" y="1435608"/>
            <a:ext cx="5897880" cy="3977640"/>
          </a:xfrm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  <a:noFill/>
        </p:spPr>
        <p:txBody>
          <a:bodyPr anchor="ctr" anchorCtr="0">
            <a:noAutofit/>
          </a:bodyPr>
          <a:lstStyle/>
          <a:p>
            <a:r>
              <a:rPr lang="en-US" dirty="0"/>
              <a:t>RAAS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305" y="4356898"/>
            <a:ext cx="10515600" cy="4572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 (Renin- Angiotensin-Aldosterone System)</a:t>
            </a:r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0" y="0"/>
            <a:ext cx="12188952" cy="2368296"/>
          </a:xfrm>
        </p:spPr>
      </p:pic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  <a:noFill/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RAAS</a:t>
            </a:r>
          </a:p>
        </p:txBody>
      </p:sp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363B2CE7-DE69-D368-9719-08D0C83AB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  <a:noFill/>
        </p:spPr>
        <p:txBody>
          <a:bodyPr/>
          <a:lstStyle/>
          <a:p>
            <a:pPr algn="just"/>
            <a:r>
              <a:rPr lang="en-US" cap="none" dirty="0"/>
              <a:t>RAAS regulate the blood pressure. </a:t>
            </a:r>
          </a:p>
          <a:p>
            <a:pPr algn="just"/>
            <a:r>
              <a:rPr lang="en-US" cap="none" dirty="0"/>
              <a:t>Renin helps to increase the blood pressure </a:t>
            </a:r>
          </a:p>
          <a:p>
            <a:pPr algn="just"/>
            <a:r>
              <a:rPr lang="en-IN" cap="none" dirty="0"/>
              <a:t>Due to any reason. If there is hypovolemia, hypotension, hyponatremia and Hyperkalaemia then it reduces the blood supply to kidney, liver and lungs.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8F6BE-F752-DD74-95DE-FB194DBFF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4B4C-4E23-620B-41E3-FA6A8E78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  <a:noFill/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RAAS</a:t>
            </a:r>
          </a:p>
        </p:txBody>
      </p:sp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54AC4174-096E-4772-6003-207DC703B9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FD671-4F92-5E3C-4911-6BF99793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en-IN" cap="none" dirty="0"/>
              <a:t>When there is reduces in blood supply to </a:t>
            </a:r>
            <a:r>
              <a:rPr lang="en-IN" b="1" cap="none" dirty="0"/>
              <a:t>kidney </a:t>
            </a:r>
            <a:r>
              <a:rPr lang="en-IN" cap="none" dirty="0"/>
              <a:t>releases a local hormone- </a:t>
            </a:r>
            <a:r>
              <a:rPr lang="en-IN" b="1" cap="none" dirty="0"/>
              <a:t>Renin. </a:t>
            </a:r>
          </a:p>
          <a:p>
            <a:pPr algn="just"/>
            <a:r>
              <a:rPr lang="en-IN" cap="none" dirty="0"/>
              <a:t> When there is reduces blood supply to </a:t>
            </a:r>
            <a:r>
              <a:rPr lang="en-IN" b="1" cap="none" dirty="0"/>
              <a:t>liver</a:t>
            </a:r>
            <a:r>
              <a:rPr lang="en-IN" cap="none" dirty="0"/>
              <a:t> releases a hormone- </a:t>
            </a:r>
            <a:r>
              <a:rPr lang="en-IN" b="1" cap="none" dirty="0"/>
              <a:t>Angiotensinogen.</a:t>
            </a:r>
            <a:r>
              <a:rPr lang="en-IN" cap="none" dirty="0"/>
              <a:t> </a:t>
            </a:r>
          </a:p>
          <a:p>
            <a:pPr algn="just"/>
            <a:r>
              <a:rPr lang="en-US" cap="none" dirty="0"/>
              <a:t>And when there is reduced  blood supply in </a:t>
            </a:r>
            <a:r>
              <a:rPr lang="en-US" b="1" cap="none" dirty="0"/>
              <a:t>lungs</a:t>
            </a:r>
            <a:r>
              <a:rPr lang="en-US" cap="none" dirty="0"/>
              <a:t> it secretes an enzyme </a:t>
            </a:r>
            <a:r>
              <a:rPr lang="en-US" b="1" cap="none" dirty="0"/>
              <a:t>Angiotensin converting enzyme (ACE). </a:t>
            </a:r>
          </a:p>
        </p:txBody>
      </p:sp>
    </p:spTree>
    <p:extLst>
      <p:ext uri="{BB962C8B-B14F-4D97-AF65-F5344CB8AC3E}">
        <p14:creationId xmlns:p14="http://schemas.microsoft.com/office/powerpoint/2010/main" val="329245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13D5-B0BC-2DF5-4300-1EFD2027C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CF5B-4329-4BFD-8A6D-3EF85617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  <a:noFill/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RAAS</a:t>
            </a:r>
          </a:p>
        </p:txBody>
      </p:sp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0151978D-FD24-69D8-4AB2-7CC8CB32CD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705-9671-A419-F5EC-EF8B0818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  <a:noFill/>
        </p:spPr>
        <p:txBody>
          <a:bodyPr>
            <a:normAutofit/>
          </a:bodyPr>
          <a:lstStyle/>
          <a:p>
            <a:r>
              <a:rPr lang="en-IN" cap="none" dirty="0"/>
              <a:t>Angiotensinogen secreted by liver converted into Angiotensin- I done by Renin. </a:t>
            </a:r>
          </a:p>
          <a:p>
            <a:r>
              <a:rPr lang="en-IN" cap="none" dirty="0"/>
              <a:t>Angiotensin- I converts into Angiotensin- II and the converting is ACE. </a:t>
            </a:r>
          </a:p>
          <a:p>
            <a:r>
              <a:rPr lang="en-IN" cap="none" dirty="0"/>
              <a:t>Angiotensin- II act on two places- Blood vessels and adrenal gland.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976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BE4BE-7E75-CD1F-D3F4-29574DD7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AF86-E01A-5445-C63C-11BF994A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  <a:noFill/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RAAS</a:t>
            </a:r>
          </a:p>
        </p:txBody>
      </p:sp>
      <p:pic>
        <p:nvPicPr>
          <p:cNvPr id="16" name="Picture Placeholder 15" descr="Pipette over three glass jars">
            <a:extLst>
              <a:ext uri="{FF2B5EF4-FFF2-40B4-BE49-F238E27FC236}">
                <a16:creationId xmlns:a16="http://schemas.microsoft.com/office/drawing/2014/main" id="{CD9567EE-E186-5B53-4274-802179BF8F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98448" y="1828800"/>
            <a:ext cx="3200400" cy="32004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A139-4702-64F1-7E37-ABEC8F10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en-IN" cap="none" dirty="0"/>
              <a:t>Angiotensin- II act on two places- Blood vessels causes vasoconstriction which increases blood pressure. </a:t>
            </a:r>
          </a:p>
          <a:p>
            <a:pPr algn="just"/>
            <a:r>
              <a:rPr lang="en-IN" cap="none" dirty="0"/>
              <a:t> Adrenal gland makes an hormone Aldosterone- it retain sodium and water and excrete out Potassium.  </a:t>
            </a:r>
          </a:p>
          <a:p>
            <a:pPr algn="just"/>
            <a:r>
              <a:rPr lang="en-IN" cap="none" dirty="0"/>
              <a:t>This mechanism is known as RAAS mechanism.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9177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642257"/>
          </a:xfrm>
          <a:noFill/>
        </p:spPr>
        <p:txBody>
          <a:bodyPr anchor="b" anchorCtr="0"/>
          <a:lstStyle/>
          <a:p>
            <a:r>
              <a:rPr lang="en-US" dirty="0"/>
              <a:t>RAAS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8D226-C3E2-8FB7-C2BF-2DCE47B5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27" y="1785257"/>
            <a:ext cx="6265824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noFill/>
        </p:spPr>
        <p:txBody>
          <a:bodyPr bIns="0" anchor="ctr" anchorCtr="0"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Placeholder 25" descr="Bacteria cultured in a petri dish for a laboratory or a scientific investigation">
            <a:extLst>
              <a:ext uri="{FF2B5EF4-FFF2-40B4-BE49-F238E27FC236}">
                <a16:creationId xmlns:a16="http://schemas.microsoft.com/office/drawing/2014/main" id="{F46DA087-2662-0725-53F9-CF835D1DC8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74"/>
          <a:stretch/>
        </p:blipFill>
        <p:spPr>
          <a:xfrm>
            <a:off x="4953000" y="548640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4.potx" id="{C76E1CB0-558D-4FB9-AA8B-DAB0BFDB970A}" vid="{87D4F3E9-C3BB-413B-A87E-0B7BB674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{A1F21EFF-4C59-49F0-BA4E-B3034FEE1181}tf67061901_win32</Template>
  <TotalTime>43</TotalTime>
  <Words>243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Daytona Condensed Light</vt:lpstr>
      <vt:lpstr>Posterama</vt:lpstr>
      <vt:lpstr>Custom</vt:lpstr>
      <vt:lpstr>DRUGS USED IN THE TREATMENT OF URINARY SYSTEM DISORDERS</vt:lpstr>
      <vt:lpstr>Functions of kidney</vt:lpstr>
      <vt:lpstr>RAAS</vt:lpstr>
      <vt:lpstr>  RAAS</vt:lpstr>
      <vt:lpstr>  RAAS</vt:lpstr>
      <vt:lpstr>  RAAS</vt:lpstr>
      <vt:lpstr>  RAAS</vt:lpstr>
      <vt:lpstr>RAAS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Shireen Singh</dc:creator>
  <cp:lastModifiedBy>Shireen Singh</cp:lastModifiedBy>
  <cp:revision>15</cp:revision>
  <dcterms:created xsi:type="dcterms:W3CDTF">2026-01-10T19:31:50Z</dcterms:created>
  <dcterms:modified xsi:type="dcterms:W3CDTF">2026-01-13T22:32:11Z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